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9" r:id="rId4"/>
    <p:sldId id="258" r:id="rId5"/>
    <p:sldId id="259" r:id="rId6"/>
    <p:sldId id="260" r:id="rId7"/>
    <p:sldId id="270" r:id="rId8"/>
    <p:sldId id="261" r:id="rId9"/>
    <p:sldId id="271" r:id="rId10"/>
    <p:sldId id="268" r:id="rId11"/>
    <p:sldId id="279" r:id="rId12"/>
    <p:sldId id="280" r:id="rId13"/>
    <p:sldId id="262" r:id="rId14"/>
    <p:sldId id="263" r:id="rId15"/>
    <p:sldId id="264" r:id="rId16"/>
    <p:sldId id="265" r:id="rId17"/>
    <p:sldId id="277" r:id="rId18"/>
    <p:sldId id="272" r:id="rId19"/>
    <p:sldId id="273" r:id="rId20"/>
    <p:sldId id="266" r:id="rId21"/>
    <p:sldId id="274" r:id="rId22"/>
    <p:sldId id="275" r:id="rId23"/>
    <p:sldId id="276" r:id="rId24"/>
    <p:sldId id="278" r:id="rId2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8E9A4C6C-90F2-481C-9C7F-D90558484886}" type="datetimeFigureOut">
              <a:rPr lang="ru-RU" smtClean="0"/>
              <a:t>12.01.2021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0932651-8636-43D7-B362-4D0E4181C445}"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E9A4C6C-90F2-481C-9C7F-D90558484886}" type="datetimeFigureOut">
              <a:rPr lang="ru-RU" smtClean="0"/>
              <a:t>12.01.2021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0932651-8636-43D7-B362-4D0E4181C445}"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E9A4C6C-90F2-481C-9C7F-D90558484886}" type="datetimeFigureOut">
              <a:rPr lang="ru-RU" smtClean="0"/>
              <a:t>12.01.2021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0932651-8636-43D7-B362-4D0E4181C445}"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E9A4C6C-90F2-481C-9C7F-D90558484886}" type="datetimeFigureOut">
              <a:rPr lang="ru-RU" smtClean="0"/>
              <a:t>12.01.2021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0932651-8636-43D7-B362-4D0E4181C445}"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8E9A4C6C-90F2-481C-9C7F-D90558484886}" type="datetimeFigureOut">
              <a:rPr lang="ru-RU" smtClean="0"/>
              <a:t>12.01.2021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0932651-8636-43D7-B362-4D0E4181C445}"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8E9A4C6C-90F2-481C-9C7F-D90558484886}" type="datetimeFigureOut">
              <a:rPr lang="ru-RU" smtClean="0"/>
              <a:t>12.01.2021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0932651-8636-43D7-B362-4D0E4181C445}"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8E9A4C6C-90F2-481C-9C7F-D90558484886}" type="datetimeFigureOut">
              <a:rPr lang="ru-RU" smtClean="0"/>
              <a:t>12.01.2021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0932651-8636-43D7-B362-4D0E4181C445}"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8E9A4C6C-90F2-481C-9C7F-D90558484886}" type="datetimeFigureOut">
              <a:rPr lang="ru-RU" smtClean="0"/>
              <a:t>12.01.2021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0932651-8636-43D7-B362-4D0E4181C445}"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E9A4C6C-90F2-481C-9C7F-D90558484886}" type="datetimeFigureOut">
              <a:rPr lang="ru-RU" smtClean="0"/>
              <a:t>12.01.2021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0932651-8636-43D7-B362-4D0E4181C445}"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8E9A4C6C-90F2-481C-9C7F-D90558484886}" type="datetimeFigureOut">
              <a:rPr lang="ru-RU" smtClean="0"/>
              <a:t>12.01.2021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0932651-8636-43D7-B362-4D0E4181C445}"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8E9A4C6C-90F2-481C-9C7F-D90558484886}" type="datetimeFigureOut">
              <a:rPr lang="ru-RU" smtClean="0"/>
              <a:t>12.01.2021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0932651-8636-43D7-B362-4D0E4181C445}"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1000" t="-2000" r="-19000" b="-19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9A4C6C-90F2-481C-9C7F-D90558484886}" type="datetimeFigureOut">
              <a:rPr lang="ru-RU" smtClean="0"/>
              <a:t>12.01.2021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932651-8636-43D7-B362-4D0E4181C445}"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audio" Target="../media/audio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audio" Target="../media/audio10.wav"/><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audio" Target="../media/audio11.wav"/><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audio" Target="../media/audio12.wav"/></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audio" Target="../media/audio13.wav"/><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audio" Target="../media/audio14.wav"/><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audio" Target="../media/audio15.wav"/><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2.wav"/></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audio" Target="../media/audio3.wav"/><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audio" Target="../media/audio4.wav"/><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audio" Target="../media/audio5.wav"/><Relationship Id="rId5" Type="http://schemas.openxmlformats.org/officeDocument/2006/relationships/image" Target="../media/image6.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audio" Target="../media/audio6.wav"/></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audio" Target="../media/audio8.wav"/></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000" r="-1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259632" y="2130425"/>
            <a:ext cx="6264696" cy="1470025"/>
          </a:xfrm>
        </p:spPr>
        <p:txBody>
          <a:bodyPr>
            <a:normAutofit fontScale="90000"/>
          </a:bodyPr>
          <a:lstStyle/>
          <a:p>
            <a:r>
              <a:rPr lang="ru-RU" sz="3600" dirty="0">
                <a:latin typeface="Times New Roman" pitchFamily="18" charset="0"/>
                <a:cs typeface="Times New Roman" pitchFamily="18" charset="0"/>
              </a:rPr>
              <a:t>«Эффективные подходы к обеспечению информационной безопасности детей дошкольного возраста»</a:t>
            </a:r>
            <a:r>
              <a:rPr lang="ru-RU" dirty="0"/>
              <a:t/>
            </a:r>
            <a:br>
              <a:rPr lang="ru-RU" dirty="0"/>
            </a:br>
            <a:endParaRPr lang="ru-RU" dirty="0"/>
          </a:p>
        </p:txBody>
      </p:sp>
      <p:sp>
        <p:nvSpPr>
          <p:cNvPr id="3" name="Подзаголовок 2"/>
          <p:cNvSpPr>
            <a:spLocks noGrp="1"/>
          </p:cNvSpPr>
          <p:nvPr>
            <p:ph type="subTitle" idx="1"/>
          </p:nvPr>
        </p:nvSpPr>
        <p:spPr>
          <a:xfrm>
            <a:off x="1259632" y="3717032"/>
            <a:ext cx="5936704" cy="2304256"/>
          </a:xfrm>
        </p:spPr>
        <p:txBody>
          <a:bodyPr>
            <a:normAutofit/>
          </a:bodyPr>
          <a:lstStyle/>
          <a:p>
            <a:pPr algn="r"/>
            <a:r>
              <a:rPr lang="ru-RU" sz="1800" dirty="0" smtClean="0">
                <a:solidFill>
                  <a:schemeClr val="tx1"/>
                </a:solidFill>
                <a:latin typeface="Times New Roman" pitchFamily="18" charset="0"/>
                <a:cs typeface="Times New Roman" pitchFamily="18" charset="0"/>
              </a:rPr>
              <a:t>Макарова Елена Сергеевна,</a:t>
            </a:r>
          </a:p>
          <a:p>
            <a:pPr algn="r"/>
            <a:r>
              <a:rPr lang="ru-RU" sz="1800" dirty="0" smtClean="0">
                <a:solidFill>
                  <a:schemeClr val="tx1"/>
                </a:solidFill>
                <a:latin typeface="Times New Roman" pitchFamily="18" charset="0"/>
                <a:cs typeface="Times New Roman" pitchFamily="18" charset="0"/>
              </a:rPr>
              <a:t>старший воспитатель </a:t>
            </a:r>
            <a:r>
              <a:rPr lang="en-US" sz="1800" dirty="0" smtClean="0">
                <a:solidFill>
                  <a:schemeClr val="tx1"/>
                </a:solidFill>
                <a:latin typeface="Times New Roman" pitchFamily="18" charset="0"/>
                <a:cs typeface="Times New Roman" pitchFamily="18" charset="0"/>
              </a:rPr>
              <a:t>I </a:t>
            </a:r>
            <a:r>
              <a:rPr lang="ru-RU" sz="1800" dirty="0" smtClean="0">
                <a:solidFill>
                  <a:schemeClr val="tx1"/>
                </a:solidFill>
                <a:latin typeface="Times New Roman" pitchFamily="18" charset="0"/>
                <a:cs typeface="Times New Roman" pitchFamily="18" charset="0"/>
              </a:rPr>
              <a:t>кв.категория </a:t>
            </a:r>
          </a:p>
          <a:p>
            <a:pPr algn="r"/>
            <a:r>
              <a:rPr lang="ru-RU" sz="1800" dirty="0" smtClean="0">
                <a:solidFill>
                  <a:schemeClr val="tx1"/>
                </a:solidFill>
                <a:latin typeface="Times New Roman" pitchFamily="18" charset="0"/>
                <a:cs typeface="Times New Roman" pitchFamily="18" charset="0"/>
              </a:rPr>
              <a:t>МБДОУ Детский сад № 113</a:t>
            </a:r>
            <a:endParaRPr lang="ru-RU" sz="1800" dirty="0">
              <a:solidFill>
                <a:schemeClr val="tx1"/>
              </a:solidFill>
              <a:latin typeface="Times New Roman" pitchFamily="18" charset="0"/>
              <a:cs typeface="Times New Roman" pitchFamily="18" charset="0"/>
            </a:endParaRPr>
          </a:p>
        </p:txBody>
      </p:sp>
      <p:sp>
        <p:nvSpPr>
          <p:cNvPr id="4" name="Прямоугольник 3"/>
          <p:cNvSpPr/>
          <p:nvPr/>
        </p:nvSpPr>
        <p:spPr>
          <a:xfrm>
            <a:off x="1259632" y="0"/>
            <a:ext cx="6120680" cy="1292662"/>
          </a:xfrm>
          <a:prstGeom prst="rect">
            <a:avLst/>
          </a:prstGeom>
        </p:spPr>
        <p:txBody>
          <a:bodyPr wrap="square">
            <a:spAutoFit/>
          </a:bodyPr>
          <a:lstStyle/>
          <a:p>
            <a:pPr lvl="0" algn="ctr" fontAlgn="base">
              <a:spcBef>
                <a:spcPct val="0"/>
              </a:spcBef>
              <a:spcAft>
                <a:spcPct val="0"/>
              </a:spcAft>
            </a:pPr>
            <a:endPar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lvl="0" algn="ctr" fontAlgn="base">
              <a:spcBef>
                <a:spcPct val="0"/>
              </a:spcBef>
              <a:spcAft>
                <a:spcPct val="0"/>
              </a:spcAft>
            </a:pPr>
            <a:endParaRPr lang="ru-RU" dirty="0">
              <a:latin typeface="Times New Roman" pitchFamily="18" charset="0"/>
              <a:ea typeface="Calibri" pitchFamily="34" charset="0"/>
              <a:cs typeface="Times New Roman" pitchFamily="18" charset="0"/>
            </a:endParaRPr>
          </a:p>
          <a:p>
            <a:pPr lvl="0" algn="ctr" fontAlgn="base">
              <a:spcBef>
                <a:spcPct val="0"/>
              </a:spcBef>
              <a:spcAft>
                <a:spcPct val="0"/>
              </a:spcAft>
            </a:pP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Муниципальное бюджетное дошкольное образовательное учреждение</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p>
            <a:pPr lvl="0" algn="ctr" eaLnBrk="0" fontAlgn="base" hangingPunct="0">
              <a:spcBef>
                <a:spcPct val="0"/>
              </a:spcBef>
              <a:spcAft>
                <a:spcPct val="0"/>
              </a:spcAft>
            </a:pP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муниципального образования «Город Архангельск»</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p>
            <a:pPr lvl="0" algn="ctr" eaLnBrk="0" fontAlgn="base" hangingPunct="0">
              <a:spcBef>
                <a:spcPct val="0"/>
              </a:spcBef>
              <a:spcAft>
                <a:spcPct val="0"/>
              </a:spcAft>
            </a:pP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«Детский сад </a:t>
            </a:r>
            <a:r>
              <a:rPr kumimoji="0" lang="ru-RU" sz="1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общеразвивающего</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вида №113 «Ветерок»</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5" name="TextBox 4"/>
          <p:cNvSpPr txBox="1"/>
          <p:nvPr/>
        </p:nvSpPr>
        <p:spPr>
          <a:xfrm>
            <a:off x="2339752" y="6309320"/>
            <a:ext cx="3960440" cy="646331"/>
          </a:xfrm>
          <a:prstGeom prst="rect">
            <a:avLst/>
          </a:prstGeom>
          <a:noFill/>
        </p:spPr>
        <p:txBody>
          <a:bodyPr wrap="square" rtlCol="0">
            <a:spAutoFit/>
          </a:bodyPr>
          <a:lstStyle/>
          <a:p>
            <a:pPr algn="ctr"/>
            <a:r>
              <a:rPr lang="ru-RU" dirty="0" smtClean="0">
                <a:latin typeface="Times New Roman" pitchFamily="18" charset="0"/>
                <a:cs typeface="Times New Roman" pitchFamily="18" charset="0"/>
              </a:rPr>
              <a:t>2021 г.</a:t>
            </a:r>
          </a:p>
          <a:p>
            <a:pPr algn="ctr"/>
            <a:r>
              <a:rPr lang="ru-RU" dirty="0" smtClean="0">
                <a:latin typeface="Times New Roman" pitchFamily="18" charset="0"/>
                <a:cs typeface="Times New Roman" pitchFamily="18" charset="0"/>
              </a:rPr>
              <a:t>г. Архангельск</a:t>
            </a:r>
            <a:endParaRPr lang="ru-RU" dirty="0">
              <a:latin typeface="Times New Roman" pitchFamily="18" charset="0"/>
              <a:cs typeface="Times New Roman" pitchFamily="18" charset="0"/>
            </a:endParaRPr>
          </a:p>
        </p:txBody>
      </p:sp>
      <p:pic>
        <p:nvPicPr>
          <p:cNvPr id="11" name="~PP3534.WAV">
            <a:hlinkClick r:id="" action="ppaction://media"/>
          </p:cNvPr>
          <p:cNvPicPr>
            <a:picLocks noRot="1" noChangeAspect="1"/>
          </p:cNvPicPr>
          <p:nvPr>
            <a:wavAudioFile r:embed="rId1" name="~PP3534.WAV"/>
          </p:nvPr>
        </p:nvPicPr>
        <p:blipFill>
          <a:blip r:embed="rId4" cstate="print"/>
          <a:stretch>
            <a:fillRect/>
          </a:stretch>
        </p:blipFill>
        <p:spPr>
          <a:xfrm>
            <a:off x="8632825" y="6346825"/>
            <a:ext cx="304800" cy="304800"/>
          </a:xfrm>
          <a:prstGeom prst="rect">
            <a:avLst/>
          </a:prstGeom>
        </p:spPr>
      </p:pic>
    </p:spTree>
  </p:cSld>
  <p:clrMapOvr>
    <a:masterClrMapping/>
  </p:clrMapOvr>
  <p:transition advTm="220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836712"/>
            <a:ext cx="8229600" cy="1584176"/>
          </a:xfrm>
        </p:spPr>
        <p:txBody>
          <a:bodyPr>
            <a:normAutofit fontScale="90000"/>
          </a:bodyPr>
          <a:lstStyle/>
          <a:p>
            <a:pPr algn="l"/>
            <a:r>
              <a:rPr lang="ru-RU" sz="4000" dirty="0" smtClean="0">
                <a:latin typeface="Times New Roman" pitchFamily="18" charset="0"/>
                <a:cs typeface="Times New Roman" pitchFamily="18" charset="0"/>
              </a:rPr>
              <a:t>Основные подходы </a:t>
            </a:r>
            <a:r>
              <a:rPr lang="ru-RU" sz="4000" dirty="0">
                <a:latin typeface="Times New Roman" pitchFamily="18" charset="0"/>
                <a:cs typeface="Times New Roman" pitchFamily="18" charset="0"/>
              </a:rPr>
              <a:t>к обеспечению безопасности </a:t>
            </a:r>
            <a:r>
              <a:rPr lang="ru-RU" sz="4000" dirty="0" smtClean="0">
                <a:latin typeface="Times New Roman" pitchFamily="18" charset="0"/>
                <a:cs typeface="Times New Roman" pitchFamily="18" charset="0"/>
              </a:rPr>
              <a:t>человека</a:t>
            </a:r>
            <a:br>
              <a:rPr lang="ru-RU" sz="4000" dirty="0" smtClean="0">
                <a:latin typeface="Times New Roman" pitchFamily="18" charset="0"/>
                <a:cs typeface="Times New Roman" pitchFamily="18" charset="0"/>
              </a:rPr>
            </a:br>
            <a:r>
              <a:rPr lang="ru-RU" dirty="0"/>
              <a:t/>
            </a:r>
            <a:br>
              <a:rPr lang="ru-RU" dirty="0"/>
            </a:br>
            <a:endParaRPr lang="ru-RU" dirty="0"/>
          </a:p>
        </p:txBody>
      </p:sp>
      <p:sp>
        <p:nvSpPr>
          <p:cNvPr id="3" name="Содержимое 2"/>
          <p:cNvSpPr>
            <a:spLocks noGrp="1"/>
          </p:cNvSpPr>
          <p:nvPr>
            <p:ph idx="1"/>
          </p:nvPr>
        </p:nvSpPr>
        <p:spPr>
          <a:xfrm>
            <a:off x="457200" y="1628800"/>
            <a:ext cx="8229600" cy="4497363"/>
          </a:xfrm>
        </p:spPr>
        <p:txBody>
          <a:bodyPr>
            <a:normAutofit/>
          </a:bodyPr>
          <a:lstStyle/>
          <a:p>
            <a:pPr lvl="0" algn="r">
              <a:buNone/>
            </a:pPr>
            <a:r>
              <a:rPr lang="ru-RU" dirty="0" err="1" smtClean="0">
                <a:latin typeface="Times New Roman" pitchFamily="18" charset="0"/>
                <a:cs typeface="Times New Roman" pitchFamily="18" charset="0"/>
              </a:rPr>
              <a:t>Н.А.Лызь</a:t>
            </a:r>
            <a:endParaRPr lang="ru-RU" dirty="0" smtClean="0">
              <a:latin typeface="Times New Roman" pitchFamily="18" charset="0"/>
              <a:cs typeface="Times New Roman" pitchFamily="18" charset="0"/>
            </a:endParaRPr>
          </a:p>
          <a:p>
            <a:pPr lvl="0">
              <a:buFont typeface="Wingdings" pitchFamily="2" charset="2"/>
              <a:buChar char="Ø"/>
            </a:pPr>
            <a:r>
              <a:rPr lang="ru-RU" sz="3000" dirty="0" smtClean="0">
                <a:latin typeface="Times New Roman" pitchFamily="18" charset="0"/>
                <a:cs typeface="Times New Roman" pitchFamily="18" charset="0"/>
              </a:rPr>
              <a:t>ограждающий </a:t>
            </a:r>
            <a:endParaRPr lang="ru-RU" sz="3000" dirty="0">
              <a:latin typeface="Times New Roman" pitchFamily="18" charset="0"/>
              <a:cs typeface="Times New Roman" pitchFamily="18" charset="0"/>
            </a:endParaRPr>
          </a:p>
          <a:p>
            <a:pPr lvl="0">
              <a:buFont typeface="Wingdings" pitchFamily="2" charset="2"/>
              <a:buChar char="Ø"/>
            </a:pPr>
            <a:r>
              <a:rPr lang="ru-RU" sz="3000" dirty="0" smtClean="0">
                <a:latin typeface="Times New Roman" pitchFamily="18" charset="0"/>
                <a:cs typeface="Times New Roman" pitchFamily="18" charset="0"/>
              </a:rPr>
              <a:t>обучающий</a:t>
            </a:r>
            <a:endParaRPr lang="ru-RU" sz="3000" dirty="0">
              <a:latin typeface="Times New Roman" pitchFamily="18" charset="0"/>
              <a:cs typeface="Times New Roman" pitchFamily="18" charset="0"/>
            </a:endParaRPr>
          </a:p>
          <a:p>
            <a:pPr lvl="0">
              <a:buFont typeface="Wingdings" pitchFamily="2" charset="2"/>
              <a:buChar char="Ø"/>
            </a:pPr>
            <a:r>
              <a:rPr lang="ru-RU" sz="3000" dirty="0">
                <a:latin typeface="Times New Roman" pitchFamily="18" charset="0"/>
                <a:cs typeface="Times New Roman" pitchFamily="18" charset="0"/>
              </a:rPr>
              <a:t>образовательный </a:t>
            </a:r>
          </a:p>
          <a:p>
            <a:pPr>
              <a:buFont typeface="Wingdings" pitchFamily="2" charset="2"/>
              <a:buChar char="Ø"/>
            </a:pPr>
            <a:r>
              <a:rPr lang="ru-RU" sz="3000" dirty="0">
                <a:latin typeface="Times New Roman" pitchFamily="18" charset="0"/>
                <a:cs typeface="Times New Roman" pitchFamily="18" charset="0"/>
              </a:rPr>
              <a:t>личностно-развивающий </a:t>
            </a:r>
          </a:p>
        </p:txBody>
      </p:sp>
      <p:pic>
        <p:nvPicPr>
          <p:cNvPr id="4" name="Рисунок 3" descr="i-1269.jpg"/>
          <p:cNvPicPr>
            <a:picLocks noChangeAspect="1"/>
          </p:cNvPicPr>
          <p:nvPr/>
        </p:nvPicPr>
        <p:blipFill>
          <a:blip r:embed="rId3" cstate="print"/>
          <a:stretch>
            <a:fillRect/>
          </a:stretch>
        </p:blipFill>
        <p:spPr>
          <a:xfrm>
            <a:off x="4997056" y="2420888"/>
            <a:ext cx="3552169" cy="2808311"/>
          </a:xfrm>
          <a:prstGeom prst="rect">
            <a:avLst/>
          </a:prstGeom>
        </p:spPr>
      </p:pic>
      <p:pic>
        <p:nvPicPr>
          <p:cNvPr id="11" name="~PP3754.WAV">
            <a:hlinkClick r:id="" action="ppaction://media"/>
          </p:cNvPr>
          <p:cNvPicPr>
            <a:picLocks noRot="1" noChangeAspect="1"/>
          </p:cNvPicPr>
          <p:nvPr>
            <a:wavAudioFile r:embed="rId1" name="~PP3754.WAV"/>
          </p:nvPr>
        </p:nvPicPr>
        <p:blipFill>
          <a:blip r:embed="rId4" cstate="print"/>
          <a:stretch>
            <a:fillRect/>
          </a:stretch>
        </p:blipFill>
        <p:spPr>
          <a:xfrm>
            <a:off x="8632825" y="6346825"/>
            <a:ext cx="304800" cy="304800"/>
          </a:xfrm>
          <a:prstGeom prst="rect">
            <a:avLst/>
          </a:prstGeom>
        </p:spPr>
      </p:pic>
    </p:spTree>
  </p:cSld>
  <p:clrMapOvr>
    <a:masterClrMapping/>
  </p:clrMapOvr>
  <p:transition advTm="923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600" dirty="0" smtClean="0">
                <a:latin typeface="Times New Roman" pitchFamily="18" charset="0"/>
                <a:cs typeface="Times New Roman" pitchFamily="18" charset="0"/>
              </a:rPr>
              <a:t>Задачи ДОО</a:t>
            </a:r>
            <a:endParaRPr lang="ru-RU" sz="3600" dirty="0">
              <a:latin typeface="Times New Roman" pitchFamily="18" charset="0"/>
              <a:cs typeface="Times New Roman" pitchFamily="18" charset="0"/>
            </a:endParaRPr>
          </a:p>
        </p:txBody>
      </p:sp>
      <p:sp>
        <p:nvSpPr>
          <p:cNvPr id="3" name="Содержимое 2"/>
          <p:cNvSpPr>
            <a:spLocks noGrp="1"/>
          </p:cNvSpPr>
          <p:nvPr>
            <p:ph idx="1"/>
          </p:nvPr>
        </p:nvSpPr>
        <p:spPr/>
        <p:txBody>
          <a:bodyPr>
            <a:normAutofit/>
          </a:bodyPr>
          <a:lstStyle/>
          <a:p>
            <a:pPr>
              <a:buFont typeface="Wingdings" pitchFamily="2" charset="2"/>
              <a:buChar char="Ø"/>
            </a:pPr>
            <a:r>
              <a:rPr lang="ru-RU" sz="2800" dirty="0">
                <a:latin typeface="Times New Roman" pitchFamily="18" charset="0"/>
                <a:cs typeface="Times New Roman" pitchFamily="18" charset="0"/>
              </a:rPr>
              <a:t>о</a:t>
            </a:r>
            <a:r>
              <a:rPr lang="ru-RU" sz="2800" dirty="0" smtClean="0">
                <a:latin typeface="Times New Roman" pitchFamily="18" charset="0"/>
                <a:cs typeface="Times New Roman" pitchFamily="18" charset="0"/>
              </a:rPr>
              <a:t>беспечение информационной безопасности детей;</a:t>
            </a:r>
          </a:p>
          <a:p>
            <a:pPr>
              <a:buFont typeface="Wingdings" pitchFamily="2" charset="2"/>
              <a:buChar char="Ø"/>
            </a:pPr>
            <a:r>
              <a:rPr lang="ru-RU" sz="2800" dirty="0">
                <a:latin typeface="Times New Roman" pitchFamily="18" charset="0"/>
                <a:cs typeface="Times New Roman" pitchFamily="18" charset="0"/>
              </a:rPr>
              <a:t>п</a:t>
            </a:r>
            <a:r>
              <a:rPr lang="ru-RU" sz="2800" dirty="0" smtClean="0">
                <a:latin typeface="Times New Roman" pitchFamily="18" charset="0"/>
                <a:cs typeface="Times New Roman" pitchFamily="18" charset="0"/>
              </a:rPr>
              <a:t>овышение </a:t>
            </a:r>
            <a:r>
              <a:rPr lang="ru-RU" sz="2800" dirty="0">
                <a:latin typeface="Times New Roman" pitchFamily="18" charset="0"/>
                <a:cs typeface="Times New Roman" pitchFamily="18" charset="0"/>
              </a:rPr>
              <a:t>уровня профессиональной </a:t>
            </a:r>
            <a:r>
              <a:rPr lang="ru-RU" sz="2800" dirty="0" smtClean="0">
                <a:latin typeface="Times New Roman" pitchFamily="18" charset="0"/>
                <a:cs typeface="Times New Roman" pitchFamily="18" charset="0"/>
              </a:rPr>
              <a:t>компетенции педагогов и родителей (законных представителей)</a:t>
            </a:r>
          </a:p>
          <a:p>
            <a:pPr>
              <a:buFont typeface="Wingdings" pitchFamily="2" charset="2"/>
              <a:buChar char="Ø"/>
            </a:pPr>
            <a:endParaRPr lang="ru-RU" sz="2800" dirty="0"/>
          </a:p>
        </p:txBody>
      </p:sp>
      <p:pic>
        <p:nvPicPr>
          <p:cNvPr id="5" name="~PP3564.WAV">
            <a:hlinkClick r:id="" action="ppaction://media"/>
          </p:cNvPr>
          <p:cNvPicPr>
            <a:picLocks noRot="1" noChangeAspect="1"/>
          </p:cNvPicPr>
          <p:nvPr>
            <a:wavAudioFile r:embed="rId1" name="~PP3564.WAV"/>
          </p:nvPr>
        </p:nvPicPr>
        <p:blipFill>
          <a:blip r:embed="rId3" cstate="print"/>
          <a:stretch>
            <a:fillRect/>
          </a:stretch>
        </p:blipFill>
        <p:spPr>
          <a:xfrm>
            <a:off x="8632825" y="6346825"/>
            <a:ext cx="304800" cy="304800"/>
          </a:xfrm>
          <a:prstGeom prst="rect">
            <a:avLst/>
          </a:prstGeom>
        </p:spPr>
      </p:pic>
      <p:pic>
        <p:nvPicPr>
          <p:cNvPr id="6" name="Рисунок 5" descr="6.jpg"/>
          <p:cNvPicPr>
            <a:picLocks noChangeAspect="1"/>
          </p:cNvPicPr>
          <p:nvPr/>
        </p:nvPicPr>
        <p:blipFill>
          <a:blip r:embed="rId4" cstate="print"/>
          <a:stretch>
            <a:fillRect/>
          </a:stretch>
        </p:blipFill>
        <p:spPr>
          <a:xfrm>
            <a:off x="5004048" y="3501009"/>
            <a:ext cx="2941363" cy="2038346"/>
          </a:xfrm>
          <a:prstGeom prst="rect">
            <a:avLst/>
          </a:prstGeom>
        </p:spPr>
      </p:pic>
    </p:spTree>
  </p:cSld>
  <p:clrMapOvr>
    <a:masterClrMapping/>
  </p:clrMapOvr>
  <p:transition advTm="239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dirty="0" smtClean="0">
                <a:latin typeface="Times New Roman" pitchFamily="18" charset="0"/>
                <a:cs typeface="Times New Roman" pitchFamily="18" charset="0"/>
              </a:rPr>
              <a:t>Ознакомление педагогов ДОО и родителей (законных представителей) с:</a:t>
            </a:r>
            <a:endParaRPr lang="ru-RU" sz="3200" dirty="0">
              <a:latin typeface="Times New Roman" pitchFamily="18" charset="0"/>
              <a:cs typeface="Times New Roman" pitchFamily="18" charset="0"/>
            </a:endParaRPr>
          </a:p>
        </p:txBody>
      </p:sp>
      <p:sp>
        <p:nvSpPr>
          <p:cNvPr id="3" name="Содержимое 2"/>
          <p:cNvSpPr>
            <a:spLocks noGrp="1"/>
          </p:cNvSpPr>
          <p:nvPr>
            <p:ph idx="1"/>
          </p:nvPr>
        </p:nvSpPr>
        <p:spPr>
          <a:xfrm>
            <a:off x="457200" y="1600201"/>
            <a:ext cx="8075240" cy="3773016"/>
          </a:xfrm>
        </p:spPr>
        <p:txBody>
          <a:bodyPr>
            <a:normAutofit lnSpcReduction="10000"/>
          </a:bodyPr>
          <a:lstStyle/>
          <a:p>
            <a:pPr>
              <a:buFont typeface="Wingdings" pitchFamily="2" charset="2"/>
              <a:buChar char="Ø"/>
            </a:pPr>
            <a:r>
              <a:rPr lang="ru-RU" dirty="0">
                <a:latin typeface="Times New Roman" pitchFamily="18" charset="0"/>
                <a:cs typeface="Times New Roman" pitchFamily="18" charset="0"/>
              </a:rPr>
              <a:t>нормативными </a:t>
            </a:r>
            <a:r>
              <a:rPr lang="ru-RU" dirty="0" smtClean="0">
                <a:latin typeface="Times New Roman" pitchFamily="18" charset="0"/>
                <a:cs typeface="Times New Roman" pitchFamily="18" charset="0"/>
              </a:rPr>
              <a:t>документами;</a:t>
            </a:r>
            <a:endParaRPr lang="ru-RU" dirty="0">
              <a:latin typeface="Times New Roman" pitchFamily="18" charset="0"/>
              <a:cs typeface="Times New Roman" pitchFamily="18" charset="0"/>
            </a:endParaRPr>
          </a:p>
          <a:p>
            <a:pPr>
              <a:buFont typeface="Wingdings" pitchFamily="2" charset="2"/>
              <a:buChar char="Ø"/>
            </a:pPr>
            <a:r>
              <a:rPr lang="ru-RU" dirty="0">
                <a:latin typeface="Times New Roman" pitchFamily="18" charset="0"/>
                <a:cs typeface="Times New Roman" pitchFamily="18" charset="0"/>
              </a:rPr>
              <a:t>типовыми информационными угрозами;</a:t>
            </a:r>
          </a:p>
          <a:p>
            <a:pPr>
              <a:buFont typeface="Wingdings" pitchFamily="2" charset="2"/>
              <a:buChar char="Ø"/>
            </a:pPr>
            <a:r>
              <a:rPr lang="ru-RU" dirty="0">
                <a:latin typeface="Times New Roman" pitchFamily="18" charset="0"/>
                <a:cs typeface="Times New Roman" pitchFamily="18" charset="0"/>
              </a:rPr>
              <a:t>новейшими техническими и программными </a:t>
            </a:r>
            <a:r>
              <a:rPr lang="ru-RU" dirty="0" smtClean="0">
                <a:latin typeface="Times New Roman" pitchFamily="18" charset="0"/>
                <a:cs typeface="Times New Roman" pitchFamily="18" charset="0"/>
              </a:rPr>
              <a:t>средствами;</a:t>
            </a:r>
            <a:endParaRPr lang="ru-RU" dirty="0">
              <a:latin typeface="Times New Roman" pitchFamily="18" charset="0"/>
              <a:cs typeface="Times New Roman" pitchFamily="18" charset="0"/>
            </a:endParaRPr>
          </a:p>
          <a:p>
            <a:pPr>
              <a:buFont typeface="Wingdings" pitchFamily="2" charset="2"/>
              <a:buChar char="Ø"/>
            </a:pPr>
            <a:r>
              <a:rPr lang="ru-RU" dirty="0">
                <a:latin typeface="Times New Roman" pitchFamily="18" charset="0"/>
                <a:cs typeface="Times New Roman" pitchFamily="18" charset="0"/>
              </a:rPr>
              <a:t>критериями и способами осуществления экспертизы информационной </a:t>
            </a:r>
            <a:r>
              <a:rPr lang="ru-RU" dirty="0" smtClean="0">
                <a:latin typeface="Times New Roman" pitchFamily="18" charset="0"/>
                <a:cs typeface="Times New Roman" pitchFamily="18" charset="0"/>
              </a:rPr>
              <a:t>продукции </a:t>
            </a:r>
            <a:r>
              <a:rPr lang="ru-RU" dirty="0">
                <a:latin typeface="Times New Roman" pitchFamily="18" charset="0"/>
                <a:cs typeface="Times New Roman" pitchFamily="18" charset="0"/>
              </a:rPr>
              <a:t>для детей.</a:t>
            </a:r>
          </a:p>
        </p:txBody>
      </p:sp>
      <p:pic>
        <p:nvPicPr>
          <p:cNvPr id="5" name="~PP3991.WAV">
            <a:hlinkClick r:id="" action="ppaction://media"/>
          </p:cNvPr>
          <p:cNvPicPr>
            <a:picLocks noRot="1" noChangeAspect="1"/>
          </p:cNvPicPr>
          <p:nvPr>
            <a:wavAudioFile r:embed="rId1" name="~PP3991.WAV"/>
          </p:nvPr>
        </p:nvPicPr>
        <p:blipFill>
          <a:blip r:embed="rId3" cstate="print"/>
          <a:stretch>
            <a:fillRect/>
          </a:stretch>
        </p:blipFill>
        <p:spPr>
          <a:xfrm>
            <a:off x="8632825" y="6346825"/>
            <a:ext cx="304800" cy="304800"/>
          </a:xfrm>
          <a:prstGeom prst="rect">
            <a:avLst/>
          </a:prstGeom>
        </p:spPr>
      </p:pic>
    </p:spTree>
  </p:cSld>
  <p:clrMapOvr>
    <a:masterClrMapping/>
  </p:clrMapOvr>
  <p:transition advTm="398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2146250"/>
          </a:xfrm>
        </p:spPr>
        <p:txBody>
          <a:bodyPr>
            <a:normAutofit/>
          </a:bodyPr>
          <a:lstStyle/>
          <a:p>
            <a:r>
              <a:rPr lang="ru-RU" sz="2700" dirty="0">
                <a:latin typeface="Times New Roman" pitchFamily="18" charset="0"/>
                <a:cs typeface="Times New Roman" pitchFamily="18" charset="0"/>
              </a:rPr>
              <a:t>КАК УБЕРЕЧЬСЯ РЕБЕНКА  ОТ НЕДОСТОВЕРНОЙ  ИНФОРМАЦИИ?</a:t>
            </a:r>
            <a:r>
              <a:rPr lang="ru-RU" dirty="0"/>
              <a:t/>
            </a:r>
            <a:br>
              <a:rPr lang="ru-RU" dirty="0"/>
            </a:br>
            <a:endParaRPr lang="ru-RU" dirty="0"/>
          </a:p>
        </p:txBody>
      </p:sp>
      <p:sp>
        <p:nvSpPr>
          <p:cNvPr id="3" name="Содержимое 2"/>
          <p:cNvSpPr>
            <a:spLocks noGrp="1"/>
          </p:cNvSpPr>
          <p:nvPr>
            <p:ph idx="1"/>
          </p:nvPr>
        </p:nvSpPr>
        <p:spPr>
          <a:xfrm>
            <a:off x="457200" y="1772816"/>
            <a:ext cx="8229600" cy="4353347"/>
          </a:xfrm>
        </p:spPr>
        <p:txBody>
          <a:bodyPr>
            <a:normAutofit/>
          </a:bodyPr>
          <a:lstStyle/>
          <a:p>
            <a:pPr algn="ctr">
              <a:buNone/>
            </a:pPr>
            <a:r>
              <a:rPr lang="ru-RU" sz="3000" b="1" dirty="0">
                <a:latin typeface="Times New Roman" pitchFamily="18" charset="0"/>
                <a:cs typeface="Times New Roman" pitchFamily="18" charset="0"/>
              </a:rPr>
              <a:t>Правило 1.</a:t>
            </a:r>
            <a:r>
              <a:rPr lang="ru-RU" sz="3000" dirty="0">
                <a:latin typeface="Times New Roman" pitchFamily="18" charset="0"/>
                <a:cs typeface="Times New Roman" pitchFamily="18" charset="0"/>
              </a:rPr>
              <a:t> </a:t>
            </a:r>
            <a:endParaRPr lang="ru-RU" sz="3000" dirty="0" smtClean="0">
              <a:latin typeface="Times New Roman" pitchFamily="18" charset="0"/>
              <a:cs typeface="Times New Roman" pitchFamily="18" charset="0"/>
            </a:endParaRPr>
          </a:p>
          <a:p>
            <a:pPr algn="ctr">
              <a:buNone/>
            </a:pPr>
            <a:r>
              <a:rPr lang="ru-RU" sz="3000" dirty="0" smtClean="0">
                <a:latin typeface="Times New Roman" pitchFamily="18" charset="0"/>
                <a:cs typeface="Times New Roman" pitchFamily="18" charset="0"/>
              </a:rPr>
              <a:t>Внимательно </a:t>
            </a:r>
            <a:r>
              <a:rPr lang="ru-RU" sz="3000" dirty="0">
                <a:latin typeface="Times New Roman" pitchFamily="18" charset="0"/>
                <a:cs typeface="Times New Roman" pitchFamily="18" charset="0"/>
              </a:rPr>
              <a:t>относитесь к действиям ваших детей в «мировой паутине»:</a:t>
            </a:r>
          </a:p>
          <a:p>
            <a:endParaRPr lang="ru-RU" dirty="0"/>
          </a:p>
        </p:txBody>
      </p:sp>
      <p:pic>
        <p:nvPicPr>
          <p:cNvPr id="4" name="Рисунок 3" descr="750435706.jpg"/>
          <p:cNvPicPr>
            <a:picLocks noChangeAspect="1"/>
          </p:cNvPicPr>
          <p:nvPr/>
        </p:nvPicPr>
        <p:blipFill>
          <a:blip r:embed="rId3" cstate="print"/>
          <a:stretch>
            <a:fillRect/>
          </a:stretch>
        </p:blipFill>
        <p:spPr>
          <a:xfrm>
            <a:off x="6012160" y="3284984"/>
            <a:ext cx="2448272" cy="2232915"/>
          </a:xfrm>
          <a:prstGeom prst="rect">
            <a:avLst/>
          </a:prstGeom>
        </p:spPr>
      </p:pic>
      <p:pic>
        <p:nvPicPr>
          <p:cNvPr id="7" name="~PP1441.WAV">
            <a:hlinkClick r:id="" action="ppaction://media"/>
          </p:cNvPr>
          <p:cNvPicPr>
            <a:picLocks noRot="1" noChangeAspect="1"/>
          </p:cNvPicPr>
          <p:nvPr>
            <a:wavAudioFile r:embed="rId1" name="~PP1441.WAV"/>
          </p:nvPr>
        </p:nvPicPr>
        <p:blipFill>
          <a:blip r:embed="rId4" cstate="print"/>
          <a:stretch>
            <a:fillRect/>
          </a:stretch>
        </p:blipFill>
        <p:spPr>
          <a:xfrm>
            <a:off x="8632825" y="6346825"/>
            <a:ext cx="304800" cy="304800"/>
          </a:xfrm>
          <a:prstGeom prst="rect">
            <a:avLst/>
          </a:prstGeom>
        </p:spPr>
      </p:pic>
    </p:spTree>
  </p:cSld>
  <p:clrMapOvr>
    <a:masterClrMapping/>
  </p:clrMapOvr>
  <p:transition advTm="233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64704"/>
            <a:ext cx="8229600" cy="936104"/>
          </a:xfrm>
        </p:spPr>
        <p:txBody>
          <a:bodyPr>
            <a:normAutofit fontScale="90000"/>
          </a:bodyPr>
          <a:lstStyle/>
          <a:p>
            <a:r>
              <a:rPr lang="ru-RU" sz="3100" dirty="0" smtClean="0">
                <a:latin typeface="Times New Roman" pitchFamily="18" charset="0"/>
                <a:cs typeface="Times New Roman" pitchFamily="18" charset="0"/>
              </a:rPr>
              <a:t>КАК УБЕРЕЧЬСЯ РЕБЕНКА  ОТ НЕДОСТОВЕРНОЙ  ИНФОРМАЦИИ?</a:t>
            </a:r>
            <a:r>
              <a:rPr lang="ru-RU" dirty="0" smtClean="0"/>
              <a:t/>
            </a:r>
            <a:br>
              <a:rPr lang="ru-RU" dirty="0" smtClean="0"/>
            </a:br>
            <a:endParaRPr lang="ru-RU" dirty="0"/>
          </a:p>
        </p:txBody>
      </p:sp>
      <p:sp>
        <p:nvSpPr>
          <p:cNvPr id="3" name="Содержимое 2"/>
          <p:cNvSpPr>
            <a:spLocks noGrp="1"/>
          </p:cNvSpPr>
          <p:nvPr>
            <p:ph idx="1"/>
          </p:nvPr>
        </p:nvSpPr>
        <p:spPr/>
        <p:txBody>
          <a:bodyPr>
            <a:normAutofit/>
          </a:bodyPr>
          <a:lstStyle/>
          <a:p>
            <a:pPr algn="ctr">
              <a:buNone/>
            </a:pPr>
            <a:r>
              <a:rPr lang="ru-RU" sz="3000" b="1" dirty="0">
                <a:latin typeface="Times New Roman" pitchFamily="18" charset="0"/>
                <a:cs typeface="Times New Roman" pitchFamily="18" charset="0"/>
              </a:rPr>
              <a:t>Правило 2.</a:t>
            </a:r>
            <a:r>
              <a:rPr lang="ru-RU" sz="3000" dirty="0">
                <a:latin typeface="Times New Roman" pitchFamily="18" charset="0"/>
                <a:cs typeface="Times New Roman" pitchFamily="18" charset="0"/>
              </a:rPr>
              <a:t> </a:t>
            </a:r>
            <a:endParaRPr lang="ru-RU" sz="3000" dirty="0" smtClean="0">
              <a:latin typeface="Times New Roman" pitchFamily="18" charset="0"/>
              <a:cs typeface="Times New Roman" pitchFamily="18" charset="0"/>
            </a:endParaRPr>
          </a:p>
          <a:p>
            <a:pPr algn="ctr">
              <a:buNone/>
            </a:pPr>
            <a:r>
              <a:rPr lang="ru-RU" sz="3000" dirty="0" smtClean="0">
                <a:latin typeface="Times New Roman" pitchFamily="18" charset="0"/>
                <a:cs typeface="Times New Roman" pitchFamily="18" charset="0"/>
              </a:rPr>
              <a:t>Информируйте </a:t>
            </a:r>
            <a:r>
              <a:rPr lang="ru-RU" sz="3000" dirty="0">
                <a:latin typeface="Times New Roman" pitchFamily="18" charset="0"/>
                <a:cs typeface="Times New Roman" pitchFamily="18" charset="0"/>
              </a:rPr>
              <a:t>ребенка о возможностях и опасностях, которые несет в себе </a:t>
            </a:r>
            <a:r>
              <a:rPr lang="ru-RU" sz="3000" dirty="0" smtClean="0">
                <a:latin typeface="Times New Roman" pitchFamily="18" charset="0"/>
                <a:cs typeface="Times New Roman" pitchFamily="18" charset="0"/>
              </a:rPr>
              <a:t>Сеть</a:t>
            </a:r>
            <a:endParaRPr lang="ru-RU" sz="3000" dirty="0">
              <a:latin typeface="Times New Roman" pitchFamily="18" charset="0"/>
              <a:cs typeface="Times New Roman" pitchFamily="18" charset="0"/>
            </a:endParaRPr>
          </a:p>
          <a:p>
            <a:endParaRPr lang="ru-RU" dirty="0"/>
          </a:p>
        </p:txBody>
      </p:sp>
      <p:pic>
        <p:nvPicPr>
          <p:cNvPr id="4" name="Рисунок 3" descr="95320_svov5z55lnrrb3n7.jpg"/>
          <p:cNvPicPr>
            <a:picLocks noChangeAspect="1"/>
          </p:cNvPicPr>
          <p:nvPr/>
        </p:nvPicPr>
        <p:blipFill>
          <a:blip r:embed="rId3" cstate="print"/>
          <a:stretch>
            <a:fillRect/>
          </a:stretch>
        </p:blipFill>
        <p:spPr>
          <a:xfrm>
            <a:off x="3203848" y="3068960"/>
            <a:ext cx="2839226" cy="2448272"/>
          </a:xfrm>
          <a:prstGeom prst="rect">
            <a:avLst/>
          </a:prstGeom>
        </p:spPr>
      </p:pic>
      <p:pic>
        <p:nvPicPr>
          <p:cNvPr id="6" name="~PP3173.WAV">
            <a:hlinkClick r:id="" action="ppaction://media"/>
          </p:cNvPr>
          <p:cNvPicPr>
            <a:picLocks noRot="1" noChangeAspect="1"/>
          </p:cNvPicPr>
          <p:nvPr>
            <a:wavAudioFile r:embed="rId1" name="~PP3173.WAV"/>
          </p:nvPr>
        </p:nvPicPr>
        <p:blipFill>
          <a:blip r:embed="rId4" cstate="print"/>
          <a:stretch>
            <a:fillRect/>
          </a:stretch>
        </p:blipFill>
        <p:spPr>
          <a:xfrm>
            <a:off x="8632825" y="6346825"/>
            <a:ext cx="304800" cy="304800"/>
          </a:xfrm>
          <a:prstGeom prst="rect">
            <a:avLst/>
          </a:prstGeom>
        </p:spPr>
      </p:pic>
    </p:spTree>
  </p:cSld>
  <p:clrMapOvr>
    <a:masterClrMapping/>
  </p:clrMapOvr>
  <p:transition advTm="481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48680"/>
            <a:ext cx="8229600" cy="1224136"/>
          </a:xfrm>
        </p:spPr>
        <p:txBody>
          <a:bodyPr>
            <a:noAutofit/>
          </a:bodyPr>
          <a:lstStyle/>
          <a:p>
            <a:r>
              <a:rPr lang="ru-RU" sz="2800" dirty="0" smtClean="0">
                <a:latin typeface="Times New Roman" pitchFamily="18" charset="0"/>
                <a:cs typeface="Times New Roman" pitchFamily="18" charset="0"/>
              </a:rPr>
              <a:t>КАК УБЕРЕЧЬСЯ РЕБЕНКА  ОТ НЕДОСТОВЕРНОЙ  ИНФОРМАЦИИ?</a:t>
            </a:r>
            <a:r>
              <a:rPr lang="ru-RU" sz="2800" dirty="0" smtClean="0"/>
              <a:t/>
            </a:r>
            <a:br>
              <a:rPr lang="ru-RU" sz="2800" dirty="0" smtClean="0"/>
            </a:br>
            <a:endParaRPr lang="ru-RU" sz="2800" dirty="0"/>
          </a:p>
        </p:txBody>
      </p:sp>
      <p:sp>
        <p:nvSpPr>
          <p:cNvPr id="3" name="Содержимое 2"/>
          <p:cNvSpPr>
            <a:spLocks noGrp="1"/>
          </p:cNvSpPr>
          <p:nvPr>
            <p:ph idx="1"/>
          </p:nvPr>
        </p:nvSpPr>
        <p:spPr/>
        <p:txBody>
          <a:bodyPr>
            <a:normAutofit/>
          </a:bodyPr>
          <a:lstStyle/>
          <a:p>
            <a:pPr algn="ctr">
              <a:buNone/>
            </a:pPr>
            <a:r>
              <a:rPr lang="ru-RU" sz="3000" b="1" dirty="0">
                <a:latin typeface="Times New Roman" pitchFamily="18" charset="0"/>
                <a:cs typeface="Times New Roman" pitchFamily="18" charset="0"/>
              </a:rPr>
              <a:t>Правило 3.</a:t>
            </a:r>
            <a:r>
              <a:rPr lang="ru-RU" sz="3000" dirty="0">
                <a:latin typeface="Times New Roman" pitchFamily="18" charset="0"/>
                <a:cs typeface="Times New Roman" pitchFamily="18" charset="0"/>
              </a:rPr>
              <a:t> </a:t>
            </a:r>
            <a:endParaRPr lang="ru-RU" sz="3000" dirty="0" smtClean="0">
              <a:latin typeface="Times New Roman" pitchFamily="18" charset="0"/>
              <a:cs typeface="Times New Roman" pitchFamily="18" charset="0"/>
            </a:endParaRPr>
          </a:p>
          <a:p>
            <a:pPr algn="ctr">
              <a:buNone/>
            </a:pPr>
            <a:r>
              <a:rPr lang="ru-RU" sz="3000" dirty="0" smtClean="0">
                <a:latin typeface="Times New Roman" pitchFamily="18" charset="0"/>
                <a:cs typeface="Times New Roman" pitchFamily="18" charset="0"/>
              </a:rPr>
              <a:t>Выберите </a:t>
            </a:r>
            <a:r>
              <a:rPr lang="ru-RU" sz="3000" dirty="0">
                <a:latin typeface="Times New Roman" pitchFamily="18" charset="0"/>
                <a:cs typeface="Times New Roman" pitchFamily="18" charset="0"/>
              </a:rPr>
              <a:t>удобную форму контроля пребывания вашего ребенка в </a:t>
            </a:r>
            <a:r>
              <a:rPr lang="ru-RU" sz="3000" dirty="0" smtClean="0">
                <a:latin typeface="Times New Roman" pitchFamily="18" charset="0"/>
                <a:cs typeface="Times New Roman" pitchFamily="18" charset="0"/>
              </a:rPr>
              <a:t>Сети</a:t>
            </a:r>
            <a:endParaRPr lang="ru-RU" sz="3000" dirty="0">
              <a:latin typeface="Times New Roman" pitchFamily="18" charset="0"/>
              <a:cs typeface="Times New Roman" pitchFamily="18" charset="0"/>
            </a:endParaRPr>
          </a:p>
        </p:txBody>
      </p:sp>
      <p:pic>
        <p:nvPicPr>
          <p:cNvPr id="4" name="Рисунок 3" descr="SID2019_Tablet.jpg"/>
          <p:cNvPicPr>
            <a:picLocks noChangeAspect="1"/>
          </p:cNvPicPr>
          <p:nvPr/>
        </p:nvPicPr>
        <p:blipFill>
          <a:blip r:embed="rId3" cstate="print"/>
          <a:stretch>
            <a:fillRect/>
          </a:stretch>
        </p:blipFill>
        <p:spPr>
          <a:xfrm>
            <a:off x="539552" y="3026277"/>
            <a:ext cx="2736304" cy="2535579"/>
          </a:xfrm>
          <a:prstGeom prst="rect">
            <a:avLst/>
          </a:prstGeom>
        </p:spPr>
      </p:pic>
      <p:pic>
        <p:nvPicPr>
          <p:cNvPr id="6" name="~PP798.WAV">
            <a:hlinkClick r:id="" action="ppaction://media"/>
          </p:cNvPr>
          <p:cNvPicPr>
            <a:picLocks noRot="1" noChangeAspect="1"/>
          </p:cNvPicPr>
          <p:nvPr>
            <a:wavAudioFile r:embed="rId1" name="~PP798.WAV"/>
          </p:nvPr>
        </p:nvPicPr>
        <p:blipFill>
          <a:blip r:embed="rId4" cstate="print"/>
          <a:stretch>
            <a:fillRect/>
          </a:stretch>
        </p:blipFill>
        <p:spPr>
          <a:xfrm>
            <a:off x="8632825" y="6346825"/>
            <a:ext cx="304800" cy="304800"/>
          </a:xfrm>
          <a:prstGeom prst="rect">
            <a:avLst/>
          </a:prstGeom>
        </p:spPr>
      </p:pic>
    </p:spTree>
  </p:cSld>
  <p:clrMapOvr>
    <a:masterClrMapping/>
  </p:clrMapOvr>
  <p:transition advTm="417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t/>
            </a:r>
            <a:br>
              <a:rPr lang="ru-RU" b="1" dirty="0" smtClean="0"/>
            </a:br>
            <a:r>
              <a:rPr lang="ru-RU" sz="4000" b="1" dirty="0" smtClean="0">
                <a:latin typeface="Times New Roman" pitchFamily="18" charset="0"/>
                <a:cs typeface="Times New Roman" pitchFamily="18" charset="0"/>
              </a:rPr>
              <a:t>Рекомендации для родителей</a:t>
            </a:r>
            <a:r>
              <a:rPr lang="ru-RU" sz="3600" dirty="0" smtClean="0">
                <a:latin typeface="Times New Roman" pitchFamily="18" charset="0"/>
                <a:cs typeface="Times New Roman" pitchFamily="18" charset="0"/>
              </a:rPr>
              <a:t/>
            </a:r>
            <a:br>
              <a:rPr lang="ru-RU" sz="3600" dirty="0" smtClean="0">
                <a:latin typeface="Times New Roman" pitchFamily="18" charset="0"/>
                <a:cs typeface="Times New Roman" pitchFamily="18" charset="0"/>
              </a:rPr>
            </a:br>
            <a:endParaRPr lang="ru-RU" sz="3600" dirty="0">
              <a:latin typeface="Times New Roman" pitchFamily="18" charset="0"/>
              <a:cs typeface="Times New Roman" pitchFamily="18" charset="0"/>
            </a:endParaRPr>
          </a:p>
        </p:txBody>
      </p:sp>
      <p:sp>
        <p:nvSpPr>
          <p:cNvPr id="3" name="Содержимое 2"/>
          <p:cNvSpPr>
            <a:spLocks noGrp="1"/>
          </p:cNvSpPr>
          <p:nvPr>
            <p:ph idx="1"/>
          </p:nvPr>
        </p:nvSpPr>
        <p:spPr>
          <a:xfrm>
            <a:off x="539552" y="1340769"/>
            <a:ext cx="7992888" cy="4032448"/>
          </a:xfrm>
        </p:spPr>
        <p:txBody>
          <a:bodyPr>
            <a:normAutofit/>
          </a:bodyPr>
          <a:lstStyle/>
          <a:p>
            <a:pPr lvl="0">
              <a:buFont typeface="Wingdings" pitchFamily="2" charset="2"/>
              <a:buChar char="Ø"/>
            </a:pPr>
            <a:r>
              <a:rPr lang="ru-RU" sz="3000" dirty="0" smtClean="0">
                <a:latin typeface="Times New Roman" pitchFamily="18" charset="0"/>
                <a:cs typeface="Times New Roman" pitchFamily="18" charset="0"/>
              </a:rPr>
              <a:t>Всю работу по противодействию негативной информации необходимо начинать как можно с более младшего возраста ребенка.</a:t>
            </a:r>
          </a:p>
          <a:p>
            <a:pPr lvl="0"/>
            <a:endParaRPr lang="ru-RU" sz="4300" dirty="0">
              <a:latin typeface="Times New Roman" pitchFamily="18" charset="0"/>
              <a:cs typeface="Times New Roman" pitchFamily="18" charset="0"/>
            </a:endParaRPr>
          </a:p>
          <a:p>
            <a:pPr lvl="0"/>
            <a:endParaRPr lang="ru-RU" dirty="0"/>
          </a:p>
          <a:p>
            <a:endParaRPr lang="ru-RU" dirty="0"/>
          </a:p>
        </p:txBody>
      </p:sp>
      <p:pic>
        <p:nvPicPr>
          <p:cNvPr id="5" name="Рисунок 4" descr="c723ba59-a988-4679-8058-67d7ff38bb53.jpg"/>
          <p:cNvPicPr>
            <a:picLocks noChangeAspect="1"/>
          </p:cNvPicPr>
          <p:nvPr/>
        </p:nvPicPr>
        <p:blipFill>
          <a:blip r:embed="rId2" cstate="print"/>
          <a:stretch>
            <a:fillRect/>
          </a:stretch>
        </p:blipFill>
        <p:spPr>
          <a:xfrm>
            <a:off x="2267744" y="2780928"/>
            <a:ext cx="4392488" cy="2745305"/>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600" b="1" dirty="0" smtClean="0">
                <a:latin typeface="Times New Roman" pitchFamily="18" charset="0"/>
                <a:cs typeface="Times New Roman" pitchFamily="18" charset="0"/>
              </a:rPr>
              <a:t>Рекомендации для родителей</a:t>
            </a:r>
            <a:endParaRPr lang="ru-RU" sz="3600" dirty="0"/>
          </a:p>
        </p:txBody>
      </p:sp>
      <p:sp>
        <p:nvSpPr>
          <p:cNvPr id="3" name="Содержимое 2"/>
          <p:cNvSpPr>
            <a:spLocks noGrp="1"/>
          </p:cNvSpPr>
          <p:nvPr>
            <p:ph idx="1"/>
          </p:nvPr>
        </p:nvSpPr>
        <p:spPr>
          <a:xfrm>
            <a:off x="611560" y="1600201"/>
            <a:ext cx="6768752" cy="3412975"/>
          </a:xfrm>
        </p:spPr>
        <p:txBody>
          <a:bodyPr>
            <a:normAutofit fontScale="92500"/>
          </a:bodyPr>
          <a:lstStyle/>
          <a:p>
            <a:pPr lvl="0">
              <a:buFont typeface="Wingdings" pitchFamily="2" charset="2"/>
              <a:buChar char="Ø"/>
            </a:pPr>
            <a:r>
              <a:rPr lang="ru-RU" dirty="0" smtClean="0">
                <a:latin typeface="Times New Roman" pitchFamily="18" charset="0"/>
                <a:cs typeface="Times New Roman" pitchFamily="18" charset="0"/>
              </a:rPr>
              <a:t> Чем больше родитель уделяет внимания своему ребенку, тем меньше риск негативного влияния отрицательной информации, которую ребенок получает через телевидение, интернет, музыку, которую он слушает и др. источники.</a:t>
            </a:r>
          </a:p>
          <a:p>
            <a:endParaRPr lang="ru-RU"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600" b="1" dirty="0" smtClean="0">
                <a:latin typeface="Times New Roman" pitchFamily="18" charset="0"/>
                <a:cs typeface="Times New Roman" pitchFamily="18" charset="0"/>
              </a:rPr>
              <a:t>Рекомендации для родителей</a:t>
            </a:r>
            <a:endParaRPr lang="ru-RU" sz="3600" dirty="0"/>
          </a:p>
        </p:txBody>
      </p:sp>
      <p:sp>
        <p:nvSpPr>
          <p:cNvPr id="3" name="Содержимое 2"/>
          <p:cNvSpPr>
            <a:spLocks noGrp="1"/>
          </p:cNvSpPr>
          <p:nvPr>
            <p:ph idx="1"/>
          </p:nvPr>
        </p:nvSpPr>
        <p:spPr>
          <a:xfrm>
            <a:off x="827584" y="1628800"/>
            <a:ext cx="7488832" cy="3672408"/>
          </a:xfrm>
        </p:spPr>
        <p:txBody>
          <a:bodyPr>
            <a:normAutofit lnSpcReduction="10000"/>
          </a:bodyPr>
          <a:lstStyle/>
          <a:p>
            <a:pPr lvl="0">
              <a:buFont typeface="Wingdings" pitchFamily="2" charset="2"/>
              <a:buChar char="Ø"/>
            </a:pPr>
            <a:r>
              <a:rPr lang="ru-RU" dirty="0" smtClean="0">
                <a:latin typeface="Times New Roman" pitchFamily="18" charset="0"/>
                <a:cs typeface="Times New Roman" pitchFamily="18" charset="0"/>
              </a:rPr>
              <a:t>Ребенок, имеющий какие-либо увлечения, который ходит в различные секции, кружки, имеет меньше вредных привычек, ведет более здоровый образ жизни и он меньше подвержен воздействию негативной информации. Поэтому постарайтесь организовать досуг ребенка.</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600" b="1" dirty="0" smtClean="0">
                <a:latin typeface="Times New Roman" pitchFamily="18" charset="0"/>
                <a:cs typeface="Times New Roman" pitchFamily="18" charset="0"/>
              </a:rPr>
              <a:t>Рекомендации для родителей</a:t>
            </a:r>
            <a:endParaRPr lang="ru-RU" sz="3600" dirty="0"/>
          </a:p>
        </p:txBody>
      </p:sp>
      <p:sp>
        <p:nvSpPr>
          <p:cNvPr id="3" name="Содержимое 2"/>
          <p:cNvSpPr>
            <a:spLocks noGrp="1"/>
          </p:cNvSpPr>
          <p:nvPr>
            <p:ph idx="1"/>
          </p:nvPr>
        </p:nvSpPr>
        <p:spPr>
          <a:xfrm>
            <a:off x="457200" y="1196753"/>
            <a:ext cx="8147248" cy="3240359"/>
          </a:xfrm>
        </p:spPr>
        <p:txBody>
          <a:bodyPr>
            <a:normAutofit fontScale="77500" lnSpcReduction="20000"/>
          </a:bodyPr>
          <a:lstStyle/>
          <a:p>
            <a:pPr lvl="0">
              <a:buFont typeface="Wingdings" pitchFamily="2" charset="2"/>
              <a:buChar char="Ø"/>
            </a:pPr>
            <a:r>
              <a:rPr lang="ru-RU" dirty="0" smtClean="0">
                <a:latin typeface="Times New Roman" pitchFamily="18" charset="0"/>
                <a:cs typeface="Times New Roman" pitchFamily="18" charset="0"/>
              </a:rPr>
              <a:t>Постоянно интересуйтесь настроением, делами, удачами и неудачами ребёнка. Организовывайте семейные экскурсии, прогулки, просмотры. Обеспечьте ребенку условия и возможность в реальной жизни получать то, что ему может дать виртуальный мир. Это яркая, насыщенная, интересная жизнь, возможность испытывать азарт, риск, возможность испытывать агрессию приемлемым способом, возможность играть, реализовывать любопытство, </a:t>
            </a:r>
          </a:p>
          <a:p>
            <a:pPr lvl="0">
              <a:buNone/>
            </a:pPr>
            <a:r>
              <a:rPr lang="ru-RU" dirty="0" smtClean="0">
                <a:latin typeface="Times New Roman" pitchFamily="18" charset="0"/>
                <a:cs typeface="Times New Roman" pitchFamily="18" charset="0"/>
              </a:rPr>
              <a:t>     общаться со сверстниками.</a:t>
            </a:r>
          </a:p>
          <a:p>
            <a:endParaRPr lang="ru-RU" dirty="0"/>
          </a:p>
        </p:txBody>
      </p:sp>
      <p:pic>
        <p:nvPicPr>
          <p:cNvPr id="4" name="Рисунок 3" descr="1590347028_45446282 (1).png"/>
          <p:cNvPicPr>
            <a:picLocks noChangeAspect="1"/>
          </p:cNvPicPr>
          <p:nvPr/>
        </p:nvPicPr>
        <p:blipFill>
          <a:blip r:embed="rId2" cstate="print"/>
          <a:srcRect l="4841" t="25894"/>
          <a:stretch>
            <a:fillRect/>
          </a:stretch>
        </p:blipFill>
        <p:spPr>
          <a:xfrm>
            <a:off x="5148064" y="3645023"/>
            <a:ext cx="3312368" cy="1934675"/>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600" dirty="0">
                <a:latin typeface="Times New Roman" pitchFamily="18" charset="0"/>
                <a:cs typeface="Times New Roman" pitchFamily="18" charset="0"/>
              </a:rPr>
              <a:t>Дошкольный возраст </a:t>
            </a:r>
            <a:r>
              <a:rPr lang="ru-RU" sz="3600" dirty="0" smtClean="0">
                <a:latin typeface="Times New Roman" pitchFamily="18" charset="0"/>
                <a:cs typeface="Times New Roman" pitchFamily="18" charset="0"/>
              </a:rPr>
              <a:t>- </a:t>
            </a:r>
            <a:endParaRPr lang="ru-RU" sz="3600" dirty="0">
              <a:latin typeface="Times New Roman" pitchFamily="18" charset="0"/>
              <a:cs typeface="Times New Roman" pitchFamily="18" charset="0"/>
            </a:endParaRPr>
          </a:p>
        </p:txBody>
      </p:sp>
      <p:sp>
        <p:nvSpPr>
          <p:cNvPr id="3" name="Содержимое 2"/>
          <p:cNvSpPr>
            <a:spLocks noGrp="1"/>
          </p:cNvSpPr>
          <p:nvPr>
            <p:ph idx="1"/>
          </p:nvPr>
        </p:nvSpPr>
        <p:spPr>
          <a:xfrm>
            <a:off x="457200" y="1196752"/>
            <a:ext cx="8229600" cy="4929411"/>
          </a:xfrm>
        </p:spPr>
        <p:txBody>
          <a:bodyPr>
            <a:normAutofit/>
          </a:bodyPr>
          <a:lstStyle/>
          <a:p>
            <a:pPr algn="ctr">
              <a:buNone/>
            </a:pPr>
            <a:r>
              <a:rPr lang="ru-RU" sz="3000" dirty="0">
                <a:latin typeface="Times New Roman" pitchFamily="18" charset="0"/>
                <a:cs typeface="Times New Roman" pitchFamily="18" charset="0"/>
              </a:rPr>
              <a:t>период начальной социализации ребенка, установления взаимоотношений с различными сторонами бытия, приобщения маленького человека к миру культуры. </a:t>
            </a:r>
            <a:r>
              <a:rPr lang="ru-RU" sz="3000" dirty="0" smtClean="0">
                <a:latin typeface="Times New Roman" pitchFamily="18" charset="0"/>
                <a:cs typeface="Times New Roman" pitchFamily="18" charset="0"/>
              </a:rPr>
              <a:t>Ребенок как никто другой нуждается в доступной, понятной и необходимой ему информации, благодаря которой он получает представление о мире, учится мыслить и анализировать, развивает свои способности, память, воображение. </a:t>
            </a:r>
            <a:endParaRPr lang="ru-RU" sz="3000" dirty="0" smtClean="0"/>
          </a:p>
          <a:p>
            <a:endParaRPr lang="ru-RU" dirty="0"/>
          </a:p>
        </p:txBody>
      </p:sp>
      <p:pic>
        <p:nvPicPr>
          <p:cNvPr id="4" name="~PP2033.WAV">
            <a:hlinkClick r:id="" action="ppaction://media"/>
          </p:cNvPr>
          <p:cNvPicPr>
            <a:picLocks noRot="1" noChangeAspect="1"/>
          </p:cNvPicPr>
          <p:nvPr>
            <a:wavAudioFile r:embed="rId1" name="~PP2033.WAV"/>
          </p:nvPr>
        </p:nvPicPr>
        <p:blipFill>
          <a:blip r:embed="rId3" cstate="print"/>
          <a:stretch>
            <a:fillRect/>
          </a:stretch>
        </p:blipFill>
        <p:spPr>
          <a:xfrm>
            <a:off x="8632825" y="6346825"/>
            <a:ext cx="304800" cy="304800"/>
          </a:xfrm>
          <a:prstGeom prst="rect">
            <a:avLst/>
          </a:prstGeom>
        </p:spPr>
      </p:pic>
    </p:spTree>
  </p:cSld>
  <p:clrMapOvr>
    <a:masterClrMapping/>
  </p:clrMapOvr>
  <p:transition advTm="316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268760"/>
          </a:xfrm>
        </p:spPr>
        <p:txBody>
          <a:bodyPr>
            <a:normAutofit/>
          </a:bodyPr>
          <a:lstStyle/>
          <a:p>
            <a:r>
              <a:rPr lang="ru-RU" sz="3600" b="1" dirty="0" smtClean="0">
                <a:latin typeface="Times New Roman" pitchFamily="18" charset="0"/>
                <a:cs typeface="Times New Roman" pitchFamily="18" charset="0"/>
              </a:rPr>
              <a:t>Рекомендации для родителей</a:t>
            </a:r>
            <a:endParaRPr lang="ru-RU" sz="3600" dirty="0">
              <a:latin typeface="Times New Roman" pitchFamily="18" charset="0"/>
              <a:cs typeface="Times New Roman" pitchFamily="18" charset="0"/>
            </a:endParaRPr>
          </a:p>
        </p:txBody>
      </p:sp>
      <p:sp>
        <p:nvSpPr>
          <p:cNvPr id="3" name="Содержимое 2"/>
          <p:cNvSpPr>
            <a:spLocks noGrp="1"/>
          </p:cNvSpPr>
          <p:nvPr>
            <p:ph idx="1"/>
          </p:nvPr>
        </p:nvSpPr>
        <p:spPr>
          <a:xfrm>
            <a:off x="683568" y="980728"/>
            <a:ext cx="7704856" cy="3960440"/>
          </a:xfrm>
        </p:spPr>
        <p:txBody>
          <a:bodyPr>
            <a:normAutofit fontScale="70000" lnSpcReduction="20000"/>
          </a:bodyPr>
          <a:lstStyle/>
          <a:p>
            <a:pPr lvl="0">
              <a:buFont typeface="Wingdings" pitchFamily="2" charset="2"/>
              <a:buChar char="Ø"/>
            </a:pPr>
            <a:r>
              <a:rPr lang="ru-RU" dirty="0" smtClean="0">
                <a:latin typeface="Times New Roman" pitchFamily="18" charset="0"/>
                <a:cs typeface="Times New Roman" pitchFamily="18" charset="0"/>
              </a:rPr>
              <a:t>Всё дело в чувстве меры. Дело в том, что недолгое пребывание за компьютером улучшает концентрацию внимания, а чрезмерное - ухудшает. И чтобы компьютер здоровью не повредил, очень важно регламентировать время, которое ребенок проводит за компьютером. Родителям, при решении этого вопроса, надо проявить с одной стороны настойчивость и последовательность, а с другой – преодолеть собственный соблазн отдохнуть от ребёнка, который сидя за компьютером, не мешает родителям заниматься домашними делами или смотреть телевизор. Чтобы предотвратить дурное влияние компьютера на детей, время занятий должно быть определено вами сразу.</a:t>
            </a:r>
          </a:p>
        </p:txBody>
      </p:sp>
      <p:pic>
        <p:nvPicPr>
          <p:cNvPr id="4" name="Рисунок 3" descr="rtrt.jpg"/>
          <p:cNvPicPr>
            <a:picLocks noChangeAspect="1"/>
          </p:cNvPicPr>
          <p:nvPr/>
        </p:nvPicPr>
        <p:blipFill>
          <a:blip r:embed="rId2" cstate="print">
            <a:clrChange>
              <a:clrFrom>
                <a:srgbClr val="FCFCFA"/>
              </a:clrFrom>
              <a:clrTo>
                <a:srgbClr val="FCFCFA">
                  <a:alpha val="0"/>
                </a:srgbClr>
              </a:clrTo>
            </a:clrChange>
          </a:blip>
          <a:srcRect l="16138" t="2738" r="15350" b="2738"/>
          <a:stretch>
            <a:fillRect/>
          </a:stretch>
        </p:blipFill>
        <p:spPr>
          <a:xfrm>
            <a:off x="6880442" y="4005064"/>
            <a:ext cx="1577478" cy="1559346"/>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600" b="1" dirty="0" smtClean="0">
                <a:latin typeface="Times New Roman" pitchFamily="18" charset="0"/>
                <a:cs typeface="Times New Roman" pitchFamily="18" charset="0"/>
              </a:rPr>
              <a:t>Рекомендации для родителей</a:t>
            </a:r>
            <a:endParaRPr lang="ru-RU" sz="3600" dirty="0"/>
          </a:p>
        </p:txBody>
      </p:sp>
      <p:sp>
        <p:nvSpPr>
          <p:cNvPr id="3" name="Содержимое 2"/>
          <p:cNvSpPr>
            <a:spLocks noGrp="1"/>
          </p:cNvSpPr>
          <p:nvPr>
            <p:ph idx="1"/>
          </p:nvPr>
        </p:nvSpPr>
        <p:spPr>
          <a:xfrm>
            <a:off x="457200" y="1268761"/>
            <a:ext cx="8075240" cy="3240360"/>
          </a:xfrm>
        </p:spPr>
        <p:txBody>
          <a:bodyPr>
            <a:normAutofit fontScale="85000" lnSpcReduction="20000"/>
          </a:bodyPr>
          <a:lstStyle/>
          <a:p>
            <a:pPr lvl="0">
              <a:buFont typeface="Wingdings" pitchFamily="2" charset="2"/>
              <a:buChar char="Ø"/>
            </a:pPr>
            <a:r>
              <a:rPr lang="ru-RU" dirty="0" smtClean="0">
                <a:latin typeface="Times New Roman" pitchFamily="18" charset="0"/>
                <a:cs typeface="Times New Roman" pitchFamily="18" charset="0"/>
              </a:rPr>
              <a:t>Очень большое влияние на психологическое состояние ребенка оказывает семейное окружение. Почаще разговаривайте с ребенком, постарайтесь узнавать его проблемы, давайте ему советы как поступить в той или иной ситуации. Ни в коем случае не порицайте ребенка, если он открыл вам свой какой-то негативный поступок. Этим Вы можете его оттолкнуть, и в следующий раз он не расскажет вам свой секрет.</a:t>
            </a:r>
          </a:p>
          <a:p>
            <a:endParaRPr lang="ru-RU" dirty="0"/>
          </a:p>
        </p:txBody>
      </p:sp>
      <p:pic>
        <p:nvPicPr>
          <p:cNvPr id="5" name="Рисунок 4" descr="1562744419_family-grey.jpg"/>
          <p:cNvPicPr>
            <a:picLocks noChangeAspect="1"/>
          </p:cNvPicPr>
          <p:nvPr/>
        </p:nvPicPr>
        <p:blipFill>
          <a:blip r:embed="rId2" cstate="print">
            <a:clrChange>
              <a:clrFrom>
                <a:srgbClr val="F4F4F4"/>
              </a:clrFrom>
              <a:clrTo>
                <a:srgbClr val="F4F4F4">
                  <a:alpha val="0"/>
                </a:srgbClr>
              </a:clrTo>
            </a:clrChange>
          </a:blip>
          <a:stretch>
            <a:fillRect/>
          </a:stretch>
        </p:blipFill>
        <p:spPr>
          <a:xfrm>
            <a:off x="6084168" y="3861048"/>
            <a:ext cx="1898205" cy="1656184"/>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600" b="1" dirty="0" smtClean="0">
                <a:latin typeface="Times New Roman" pitchFamily="18" charset="0"/>
                <a:cs typeface="Times New Roman" pitchFamily="18" charset="0"/>
              </a:rPr>
              <a:t>Рекомендации для родителей</a:t>
            </a:r>
            <a:endParaRPr lang="ru-RU" sz="3600" dirty="0"/>
          </a:p>
        </p:txBody>
      </p:sp>
      <p:sp>
        <p:nvSpPr>
          <p:cNvPr id="3" name="Содержимое 2"/>
          <p:cNvSpPr>
            <a:spLocks noGrp="1"/>
          </p:cNvSpPr>
          <p:nvPr>
            <p:ph idx="1"/>
          </p:nvPr>
        </p:nvSpPr>
        <p:spPr>
          <a:xfrm>
            <a:off x="457200" y="1196752"/>
            <a:ext cx="8229600" cy="4929411"/>
          </a:xfrm>
        </p:spPr>
        <p:txBody>
          <a:bodyPr>
            <a:normAutofit/>
          </a:bodyPr>
          <a:lstStyle/>
          <a:p>
            <a:pPr lvl="0">
              <a:buFont typeface="Wingdings" pitchFamily="2" charset="2"/>
              <a:buChar char="Ø"/>
            </a:pPr>
            <a:r>
              <a:rPr lang="ru-RU" sz="3000" dirty="0" smtClean="0">
                <a:latin typeface="Times New Roman" pitchFamily="18" charset="0"/>
                <a:cs typeface="Times New Roman" pitchFamily="18" charset="0"/>
              </a:rPr>
              <a:t>Присмотритесь к тому, что демонстрирует вашему ребенку телевизор. </a:t>
            </a:r>
            <a:br>
              <a:rPr lang="ru-RU" sz="3000" dirty="0" smtClean="0">
                <a:latin typeface="Times New Roman" pitchFamily="18" charset="0"/>
                <a:cs typeface="Times New Roman" pitchFamily="18" charset="0"/>
              </a:rPr>
            </a:br>
            <a:r>
              <a:rPr lang="ru-RU" sz="3000" dirty="0" smtClean="0">
                <a:latin typeface="Times New Roman" pitchFamily="18" charset="0"/>
                <a:cs typeface="Times New Roman" pitchFamily="18" charset="0"/>
              </a:rPr>
              <a:t>Смотрите телевизионные передачи, мультфильмы со своим ребенком вместе, а лучше, больше читайте, гуляйте, общайтесь, играйте.</a:t>
            </a:r>
          </a:p>
        </p:txBody>
      </p:sp>
      <p:pic>
        <p:nvPicPr>
          <p:cNvPr id="9" name="Рисунок 8" descr="tv1.png"/>
          <p:cNvPicPr>
            <a:picLocks noChangeAspect="1"/>
          </p:cNvPicPr>
          <p:nvPr/>
        </p:nvPicPr>
        <p:blipFill>
          <a:blip r:embed="rId2" cstate="print">
            <a:clrChange>
              <a:clrFrom>
                <a:srgbClr val="FFFCFB"/>
              </a:clrFrom>
              <a:clrTo>
                <a:srgbClr val="FFFCFB">
                  <a:alpha val="0"/>
                </a:srgbClr>
              </a:clrTo>
            </a:clrChange>
          </a:blip>
          <a:stretch>
            <a:fillRect/>
          </a:stretch>
        </p:blipFill>
        <p:spPr>
          <a:xfrm>
            <a:off x="6029566" y="3501008"/>
            <a:ext cx="2502873" cy="2015625"/>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600" b="1" dirty="0" smtClean="0">
                <a:latin typeface="Times New Roman" pitchFamily="18" charset="0"/>
                <a:cs typeface="Times New Roman" pitchFamily="18" charset="0"/>
              </a:rPr>
              <a:t>Рекомендации для родителей</a:t>
            </a:r>
            <a:endParaRPr lang="ru-RU" sz="3600" dirty="0"/>
          </a:p>
        </p:txBody>
      </p:sp>
      <p:sp>
        <p:nvSpPr>
          <p:cNvPr id="3" name="Содержимое 2"/>
          <p:cNvSpPr>
            <a:spLocks noGrp="1"/>
          </p:cNvSpPr>
          <p:nvPr>
            <p:ph idx="1"/>
          </p:nvPr>
        </p:nvSpPr>
        <p:spPr>
          <a:xfrm>
            <a:off x="457200" y="1340769"/>
            <a:ext cx="7283152" cy="3600400"/>
          </a:xfrm>
        </p:spPr>
        <p:txBody>
          <a:bodyPr>
            <a:normAutofit fontScale="92500" lnSpcReduction="10000"/>
          </a:bodyPr>
          <a:lstStyle/>
          <a:p>
            <a:pPr lvl="0">
              <a:buFont typeface="Wingdings" pitchFamily="2" charset="2"/>
              <a:buChar char="Ø"/>
            </a:pPr>
            <a:r>
              <a:rPr lang="ru-RU" sz="3000" dirty="0" smtClean="0">
                <a:latin typeface="Times New Roman" pitchFamily="18" charset="0"/>
                <a:cs typeface="Times New Roman" pitchFamily="18" charset="0"/>
              </a:rPr>
              <a:t>Не опасайтесь отрицательного влияния компьютера на ребёнка. При разумном подходе никакого вреда компьютер не принесёт, а вот польза будет прямо-таки неоценимой. Хотя бы для того, чтобы мы могли понимать то, чем увлечены наши дети, разделять с ними их успехи, надо родителям больше общаться со своими детьми.</a:t>
            </a:r>
          </a:p>
          <a:p>
            <a:endParaRPr lang="ru-RU" dirty="0"/>
          </a:p>
        </p:txBody>
      </p:sp>
      <p:pic>
        <p:nvPicPr>
          <p:cNvPr id="4" name="Рисунок 3" descr="png-transparent-computer-child-computer-file-mom-teach-children-to-play-on-the-computer-computer-network-child-painted.png"/>
          <p:cNvPicPr>
            <a:picLocks noChangeAspect="1"/>
          </p:cNvPicPr>
          <p:nvPr/>
        </p:nvPicPr>
        <p:blipFill>
          <a:blip r:embed="rId2" cstate="print">
            <a:clrChange>
              <a:clrFrom>
                <a:srgbClr val="FFFFFF"/>
              </a:clrFrom>
              <a:clrTo>
                <a:srgbClr val="FFFFFF">
                  <a:alpha val="0"/>
                </a:srgbClr>
              </a:clrTo>
            </a:clrChange>
          </a:blip>
          <a:srcRect t="9051" r="2751" b="5901"/>
          <a:stretch>
            <a:fillRect/>
          </a:stretch>
        </p:blipFill>
        <p:spPr>
          <a:xfrm>
            <a:off x="6814578" y="4005064"/>
            <a:ext cx="1754374" cy="1534278"/>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827584" y="836712"/>
            <a:ext cx="6768752" cy="3139321"/>
          </a:xfrm>
          <a:prstGeom prst="rect">
            <a:avLst/>
          </a:prstGeom>
        </p:spPr>
        <p:txBody>
          <a:bodyPr wrap="square">
            <a:spAutoFit/>
          </a:bodyPr>
          <a:lstStyle/>
          <a:p>
            <a:pPr algn="ctr"/>
            <a:r>
              <a:rPr lang="ru-RU" sz="3600" dirty="0">
                <a:latin typeface="Times New Roman" pitchFamily="18" charset="0"/>
                <a:cs typeface="Times New Roman" pitchFamily="18" charset="0"/>
              </a:rPr>
              <a:t>Дети похожи на мокрый цемент. Все, что на него попадает, оставляет свой отпечаток. </a:t>
            </a:r>
            <a:endParaRPr lang="ru-RU" sz="3600" dirty="0" smtClean="0">
              <a:latin typeface="Times New Roman" pitchFamily="18" charset="0"/>
              <a:cs typeface="Times New Roman" pitchFamily="18" charset="0"/>
            </a:endParaRPr>
          </a:p>
          <a:p>
            <a:pPr algn="ctr"/>
            <a:endParaRPr lang="ru-RU" sz="3600" dirty="0" smtClean="0">
              <a:latin typeface="Times New Roman" pitchFamily="18" charset="0"/>
              <a:cs typeface="Times New Roman" pitchFamily="18" charset="0"/>
            </a:endParaRPr>
          </a:p>
          <a:p>
            <a:pPr algn="r"/>
            <a:r>
              <a:rPr lang="ru-RU" sz="3600" dirty="0" smtClean="0">
                <a:latin typeface="Times New Roman" pitchFamily="18" charset="0"/>
                <a:cs typeface="Times New Roman" pitchFamily="18" charset="0"/>
              </a:rPr>
              <a:t>Доктор </a:t>
            </a:r>
            <a:r>
              <a:rPr lang="ru-RU" sz="3600" dirty="0">
                <a:latin typeface="Times New Roman" pitchFamily="18" charset="0"/>
                <a:cs typeface="Times New Roman" pitchFamily="18" charset="0"/>
              </a:rPr>
              <a:t>Хаим </a:t>
            </a:r>
            <a:r>
              <a:rPr lang="ru-RU" sz="3600" dirty="0" err="1" smtClean="0">
                <a:latin typeface="Times New Roman" pitchFamily="18" charset="0"/>
                <a:cs typeface="Times New Roman" pitchFamily="18" charset="0"/>
              </a:rPr>
              <a:t>Гинотт</a:t>
            </a:r>
            <a:r>
              <a:rPr lang="ru-RU" dirty="0" smtClean="0"/>
              <a:t/>
            </a:r>
            <a:br>
              <a:rPr lang="ru-RU" dirty="0" smtClean="0"/>
            </a:br>
            <a:endParaRPr lang="ru-RU"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76672"/>
            <a:ext cx="8229600" cy="940966"/>
          </a:xfrm>
        </p:spPr>
        <p:txBody>
          <a:bodyPr>
            <a:noAutofit/>
          </a:bodyPr>
          <a:lstStyle/>
          <a:p>
            <a:r>
              <a:rPr lang="ru-RU" sz="3600" dirty="0" smtClean="0">
                <a:latin typeface="Times New Roman" pitchFamily="18" charset="0"/>
                <a:cs typeface="Times New Roman" pitchFamily="18" charset="0"/>
              </a:rPr>
              <a:t>Что же такое </a:t>
            </a:r>
            <a:br>
              <a:rPr lang="ru-RU" sz="3600" dirty="0" smtClean="0">
                <a:latin typeface="Times New Roman" pitchFamily="18" charset="0"/>
                <a:cs typeface="Times New Roman" pitchFamily="18" charset="0"/>
              </a:rPr>
            </a:br>
            <a:r>
              <a:rPr lang="ru-RU" sz="3600" dirty="0" smtClean="0">
                <a:latin typeface="Times New Roman" pitchFamily="18" charset="0"/>
                <a:cs typeface="Times New Roman" pitchFamily="18" charset="0"/>
              </a:rPr>
              <a:t>«Информационная безопасность детей»?</a:t>
            </a:r>
            <a:endParaRPr lang="ru-RU" sz="3600" dirty="0">
              <a:latin typeface="Times New Roman" pitchFamily="18" charset="0"/>
              <a:cs typeface="Times New Roman" pitchFamily="18" charset="0"/>
            </a:endParaRPr>
          </a:p>
        </p:txBody>
      </p:sp>
      <p:pic>
        <p:nvPicPr>
          <p:cNvPr id="4" name="Содержимое 3" descr="c7f6b3dd-7a8b-4934-a8cf-6bb22d9c1ef6.jpg"/>
          <p:cNvPicPr>
            <a:picLocks noGrp="1" noChangeAspect="1"/>
          </p:cNvPicPr>
          <p:nvPr>
            <p:ph idx="1"/>
          </p:nvPr>
        </p:nvPicPr>
        <p:blipFill>
          <a:blip r:embed="rId3" cstate="print"/>
          <a:stretch>
            <a:fillRect/>
          </a:stretch>
        </p:blipFill>
        <p:spPr>
          <a:xfrm>
            <a:off x="1763689" y="1600201"/>
            <a:ext cx="5400600" cy="3805194"/>
          </a:xfrm>
        </p:spPr>
      </p:pic>
      <p:pic>
        <p:nvPicPr>
          <p:cNvPr id="5" name="~PP1739.WAV">
            <a:hlinkClick r:id="" action="ppaction://media"/>
          </p:cNvPr>
          <p:cNvPicPr>
            <a:picLocks noRot="1" noChangeAspect="1"/>
          </p:cNvPicPr>
          <p:nvPr>
            <a:wavAudioFile r:embed="rId1" name="~PP1739.WAV"/>
          </p:nvPr>
        </p:nvPicPr>
        <p:blipFill>
          <a:blip r:embed="rId4" cstate="print"/>
          <a:stretch>
            <a:fillRect/>
          </a:stretch>
        </p:blipFill>
        <p:spPr>
          <a:xfrm>
            <a:off x="8632825" y="6346825"/>
            <a:ext cx="304800" cy="304800"/>
          </a:xfrm>
          <a:prstGeom prst="rect">
            <a:avLst/>
          </a:prstGeom>
        </p:spPr>
      </p:pic>
    </p:spTree>
  </p:cSld>
  <p:clrMapOvr>
    <a:masterClrMapping/>
  </p:clrMapOvr>
  <p:transition advTm="143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600" dirty="0">
                <a:latin typeface="Times New Roman" pitchFamily="18" charset="0"/>
                <a:cs typeface="Times New Roman" pitchFamily="18" charset="0"/>
              </a:rPr>
              <a:t>«Информационная безопасность детей» </a:t>
            </a:r>
          </a:p>
        </p:txBody>
      </p:sp>
      <p:sp>
        <p:nvSpPr>
          <p:cNvPr id="3" name="Содержимое 2"/>
          <p:cNvSpPr>
            <a:spLocks noGrp="1"/>
          </p:cNvSpPr>
          <p:nvPr>
            <p:ph idx="1"/>
          </p:nvPr>
        </p:nvSpPr>
        <p:spPr>
          <a:xfrm>
            <a:off x="457200" y="1052736"/>
            <a:ext cx="8229600" cy="5073427"/>
          </a:xfrm>
        </p:spPr>
        <p:txBody>
          <a:bodyPr>
            <a:normAutofit/>
          </a:bodyPr>
          <a:lstStyle/>
          <a:p>
            <a:pPr algn="ctr">
              <a:buNone/>
            </a:pPr>
            <a:r>
              <a:rPr lang="ru-RU" sz="3000" dirty="0">
                <a:latin typeface="Times New Roman" pitchFamily="18" charset="0"/>
                <a:cs typeface="Times New Roman" pitchFamily="18" charset="0"/>
              </a:rPr>
              <a:t>это состояние защищенности, при котором отсутствует риск, связанный с причинением информацией вреда их здоровью и (или) физическому, психическому, духовному, нравственному развитию.</a:t>
            </a:r>
          </a:p>
        </p:txBody>
      </p:sp>
      <p:pic>
        <p:nvPicPr>
          <p:cNvPr id="4" name="Рисунок 3" descr="Pt4zKNWLueI.jpg"/>
          <p:cNvPicPr>
            <a:picLocks noChangeAspect="1"/>
          </p:cNvPicPr>
          <p:nvPr/>
        </p:nvPicPr>
        <p:blipFill>
          <a:blip r:embed="rId3" cstate="print"/>
          <a:srcRect l="6131" t="9197"/>
          <a:stretch>
            <a:fillRect/>
          </a:stretch>
        </p:blipFill>
        <p:spPr>
          <a:xfrm>
            <a:off x="6228184" y="3289687"/>
            <a:ext cx="2348880" cy="2272169"/>
          </a:xfrm>
          <a:prstGeom prst="rect">
            <a:avLst/>
          </a:prstGeom>
        </p:spPr>
      </p:pic>
      <p:pic>
        <p:nvPicPr>
          <p:cNvPr id="7" name="~PP3934.WAV">
            <a:hlinkClick r:id="" action="ppaction://media"/>
          </p:cNvPr>
          <p:cNvPicPr>
            <a:picLocks noRot="1" noChangeAspect="1"/>
          </p:cNvPicPr>
          <p:nvPr>
            <a:wavAudioFile r:embed="rId1" name="~PP3934.WAV"/>
          </p:nvPr>
        </p:nvPicPr>
        <p:blipFill>
          <a:blip r:embed="rId4" cstate="print"/>
          <a:stretch>
            <a:fillRect/>
          </a:stretch>
        </p:blipFill>
        <p:spPr>
          <a:xfrm>
            <a:off x="8632825" y="6346825"/>
            <a:ext cx="304800" cy="304800"/>
          </a:xfrm>
          <a:prstGeom prst="rect">
            <a:avLst/>
          </a:prstGeom>
        </p:spPr>
      </p:pic>
    </p:spTree>
  </p:cSld>
  <p:clrMapOvr>
    <a:masterClrMapping/>
  </p:clrMapOvr>
  <p:transition advTm="118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64704"/>
            <a:ext cx="8229600" cy="1368152"/>
          </a:xfrm>
        </p:spPr>
        <p:txBody>
          <a:bodyPr>
            <a:normAutofit fontScale="90000"/>
          </a:bodyPr>
          <a:lstStyle/>
          <a:p>
            <a:r>
              <a:rPr lang="ru-RU" sz="3300" dirty="0"/>
              <a:t> </a:t>
            </a:r>
            <a:r>
              <a:rPr lang="ru-RU" sz="3300" dirty="0">
                <a:latin typeface="Times New Roman" pitchFamily="18" charset="0"/>
                <a:cs typeface="Times New Roman" pitchFamily="18" charset="0"/>
              </a:rPr>
              <a:t>В силу Федерального закона № 436-ФЗ информацией, причиняющей вред здоровью и (или) развитию детей, является:</a:t>
            </a:r>
            <a:r>
              <a:rPr lang="ru-RU" sz="2700" dirty="0">
                <a:latin typeface="Times New Roman" pitchFamily="18" charset="0"/>
                <a:cs typeface="Times New Roman" pitchFamily="18" charset="0"/>
              </a:rPr>
              <a:t/>
            </a:r>
            <a:br>
              <a:rPr lang="ru-RU" sz="2700" dirty="0">
                <a:latin typeface="Times New Roman" pitchFamily="18" charset="0"/>
                <a:cs typeface="Times New Roman" pitchFamily="18" charset="0"/>
              </a:rPr>
            </a:br>
            <a:endParaRPr lang="ru-RU" sz="2700" dirty="0">
              <a:latin typeface="Times New Roman" pitchFamily="18" charset="0"/>
              <a:cs typeface="Times New Roman" pitchFamily="18" charset="0"/>
            </a:endParaRPr>
          </a:p>
        </p:txBody>
      </p:sp>
      <p:sp>
        <p:nvSpPr>
          <p:cNvPr id="3" name="Содержимое 2"/>
          <p:cNvSpPr>
            <a:spLocks noGrp="1"/>
          </p:cNvSpPr>
          <p:nvPr>
            <p:ph idx="1"/>
          </p:nvPr>
        </p:nvSpPr>
        <p:spPr>
          <a:xfrm>
            <a:off x="457200" y="2204864"/>
            <a:ext cx="8229600" cy="3921299"/>
          </a:xfrm>
        </p:spPr>
        <p:txBody>
          <a:bodyPr/>
          <a:lstStyle/>
          <a:p>
            <a:pPr>
              <a:buFont typeface="Wingdings" pitchFamily="2" charset="2"/>
              <a:buChar char="Ø"/>
            </a:pPr>
            <a:r>
              <a:rPr lang="ru-RU" sz="3000" dirty="0" smtClean="0">
                <a:latin typeface="Times New Roman" pitchFamily="18" charset="0"/>
                <a:cs typeface="Times New Roman" pitchFamily="18" charset="0"/>
              </a:rPr>
              <a:t>информация</a:t>
            </a:r>
            <a:r>
              <a:rPr lang="ru-RU" sz="3000" dirty="0">
                <a:latin typeface="Times New Roman" pitchFamily="18" charset="0"/>
                <a:cs typeface="Times New Roman" pitchFamily="18" charset="0"/>
              </a:rPr>
              <a:t>, запрещенная для распространения среди детей</a:t>
            </a:r>
            <a:r>
              <a:rPr lang="ru-RU" sz="3000" dirty="0" smtClean="0">
                <a:latin typeface="Times New Roman" pitchFamily="18" charset="0"/>
                <a:cs typeface="Times New Roman" pitchFamily="18" charset="0"/>
              </a:rPr>
              <a:t>;</a:t>
            </a:r>
          </a:p>
          <a:p>
            <a:pPr>
              <a:buFont typeface="Wingdings" pitchFamily="2" charset="2"/>
              <a:buChar char="Ø"/>
            </a:pPr>
            <a:endParaRPr lang="ru-RU" sz="3000" dirty="0">
              <a:latin typeface="Times New Roman" pitchFamily="18" charset="0"/>
              <a:cs typeface="Times New Roman" pitchFamily="18" charset="0"/>
            </a:endParaRPr>
          </a:p>
          <a:p>
            <a:pPr>
              <a:buFont typeface="Wingdings" pitchFamily="2" charset="2"/>
              <a:buChar char="Ø"/>
            </a:pPr>
            <a:r>
              <a:rPr lang="ru-RU" sz="3000" dirty="0" smtClean="0">
                <a:latin typeface="Times New Roman" pitchFamily="18" charset="0"/>
                <a:cs typeface="Times New Roman" pitchFamily="18" charset="0"/>
              </a:rPr>
              <a:t>информация</a:t>
            </a:r>
            <a:r>
              <a:rPr lang="ru-RU" sz="3000" dirty="0">
                <a:latin typeface="Times New Roman" pitchFamily="18" charset="0"/>
                <a:cs typeface="Times New Roman" pitchFamily="18" charset="0"/>
              </a:rPr>
              <a:t>, распространение которой ограничено среди детей определенных возрастных категорий.</a:t>
            </a:r>
          </a:p>
          <a:p>
            <a:endParaRPr lang="ru-RU" dirty="0"/>
          </a:p>
        </p:txBody>
      </p:sp>
      <p:pic>
        <p:nvPicPr>
          <p:cNvPr id="5" name="Рисунок 4" descr="sixplus.png"/>
          <p:cNvPicPr>
            <a:picLocks noChangeAspect="1"/>
          </p:cNvPicPr>
          <p:nvPr/>
        </p:nvPicPr>
        <p:blipFill>
          <a:blip r:embed="rId3" cstate="print"/>
          <a:stretch>
            <a:fillRect/>
          </a:stretch>
        </p:blipFill>
        <p:spPr>
          <a:xfrm rot="21161499">
            <a:off x="6812336" y="2133402"/>
            <a:ext cx="1226116" cy="1337581"/>
          </a:xfrm>
          <a:prstGeom prst="rect">
            <a:avLst/>
          </a:prstGeom>
        </p:spPr>
      </p:pic>
      <p:pic>
        <p:nvPicPr>
          <p:cNvPr id="6" name="Рисунок 5" descr="3.png"/>
          <p:cNvPicPr>
            <a:picLocks noChangeAspect="1"/>
          </p:cNvPicPr>
          <p:nvPr/>
        </p:nvPicPr>
        <p:blipFill>
          <a:blip r:embed="rId4" cstate="print"/>
          <a:stretch>
            <a:fillRect/>
          </a:stretch>
        </p:blipFill>
        <p:spPr>
          <a:xfrm rot="1436823">
            <a:off x="7444248" y="4423937"/>
            <a:ext cx="823817" cy="844561"/>
          </a:xfrm>
          <a:prstGeom prst="rect">
            <a:avLst/>
          </a:prstGeom>
        </p:spPr>
      </p:pic>
      <p:pic>
        <p:nvPicPr>
          <p:cNvPr id="7" name="~PP1564.WAV">
            <a:hlinkClick r:id="" action="ppaction://media"/>
          </p:cNvPr>
          <p:cNvPicPr>
            <a:picLocks noRot="1" noChangeAspect="1"/>
          </p:cNvPicPr>
          <p:nvPr>
            <a:wavAudioFile r:embed="rId1" name="~PP1564.WAV"/>
          </p:nvPr>
        </p:nvPicPr>
        <p:blipFill>
          <a:blip r:embed="rId5" cstate="print"/>
          <a:stretch>
            <a:fillRect/>
          </a:stretch>
        </p:blipFill>
        <p:spPr>
          <a:xfrm>
            <a:off x="8632825" y="6346825"/>
            <a:ext cx="304800" cy="304800"/>
          </a:xfrm>
          <a:prstGeom prst="rect">
            <a:avLst/>
          </a:prstGeom>
        </p:spPr>
      </p:pic>
    </p:spTree>
  </p:cSld>
  <p:clrMapOvr>
    <a:masterClrMapping/>
  </p:clrMapOvr>
  <p:transition advTm="181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48680"/>
            <a:ext cx="8229600" cy="1008112"/>
          </a:xfrm>
        </p:spPr>
        <p:txBody>
          <a:bodyPr>
            <a:noAutofit/>
          </a:bodyPr>
          <a:lstStyle/>
          <a:p>
            <a:r>
              <a:rPr lang="ru-RU" sz="3200" dirty="0">
                <a:latin typeface="Times New Roman" pitchFamily="18" charset="0"/>
                <a:cs typeface="Times New Roman" pitchFamily="18" charset="0"/>
              </a:rPr>
              <a:t>К информации, запрещенной для распространения среди детей, относится:</a:t>
            </a:r>
            <a:r>
              <a:rPr lang="ru-RU" sz="3200" dirty="0"/>
              <a:t/>
            </a:r>
            <a:br>
              <a:rPr lang="ru-RU" sz="3200" dirty="0"/>
            </a:br>
            <a:endParaRPr lang="ru-RU" sz="3200" dirty="0"/>
          </a:p>
        </p:txBody>
      </p:sp>
      <p:sp>
        <p:nvSpPr>
          <p:cNvPr id="3" name="Содержимое 2"/>
          <p:cNvSpPr>
            <a:spLocks noGrp="1"/>
          </p:cNvSpPr>
          <p:nvPr>
            <p:ph idx="1"/>
          </p:nvPr>
        </p:nvSpPr>
        <p:spPr>
          <a:xfrm>
            <a:off x="457200" y="1600201"/>
            <a:ext cx="8229600" cy="3989040"/>
          </a:xfrm>
        </p:spPr>
        <p:txBody>
          <a:bodyPr>
            <a:normAutofit/>
          </a:bodyPr>
          <a:lstStyle/>
          <a:p>
            <a:pPr>
              <a:buFont typeface="Wingdings" pitchFamily="2" charset="2"/>
              <a:buChar char="Ø"/>
            </a:pPr>
            <a:r>
              <a:rPr lang="ru-RU" sz="3000" dirty="0" smtClean="0">
                <a:latin typeface="Times New Roman" pitchFamily="18" charset="0"/>
                <a:cs typeface="Times New Roman" pitchFamily="18" charset="0"/>
              </a:rPr>
              <a:t>информация</a:t>
            </a:r>
            <a:r>
              <a:rPr lang="ru-RU" sz="3000" dirty="0">
                <a:latin typeface="Times New Roman" pitchFamily="18" charset="0"/>
                <a:cs typeface="Times New Roman" pitchFamily="18" charset="0"/>
              </a:rPr>
              <a:t>, побуждающая детей к совершению действий, представляющих угрозу их жизни и (или) </a:t>
            </a:r>
            <a:r>
              <a:rPr lang="ru-RU" sz="3000" dirty="0" smtClean="0">
                <a:latin typeface="Times New Roman" pitchFamily="18" charset="0"/>
                <a:cs typeface="Times New Roman" pitchFamily="18" charset="0"/>
              </a:rPr>
              <a:t>здоровью;</a:t>
            </a:r>
            <a:endParaRPr lang="ru-RU" sz="3000" dirty="0">
              <a:latin typeface="Times New Roman" pitchFamily="18" charset="0"/>
              <a:cs typeface="Times New Roman" pitchFamily="18" charset="0"/>
            </a:endParaRPr>
          </a:p>
          <a:p>
            <a:pPr>
              <a:buFont typeface="Wingdings" pitchFamily="2" charset="2"/>
              <a:buChar char="Ø"/>
            </a:pPr>
            <a:r>
              <a:rPr lang="ru-RU" sz="3000" dirty="0" smtClean="0">
                <a:latin typeface="Times New Roman" pitchFamily="18" charset="0"/>
                <a:cs typeface="Times New Roman" pitchFamily="18" charset="0"/>
              </a:rPr>
              <a:t>способность </a:t>
            </a:r>
            <a:r>
              <a:rPr lang="ru-RU" sz="3000" dirty="0">
                <a:latin typeface="Times New Roman" pitchFamily="18" charset="0"/>
                <a:cs typeface="Times New Roman" pitchFamily="18" charset="0"/>
              </a:rPr>
              <a:t>вызвать у детей желание употребить наркотические </a:t>
            </a:r>
            <a:r>
              <a:rPr lang="ru-RU" sz="3000" dirty="0" smtClean="0">
                <a:latin typeface="Times New Roman" pitchFamily="18" charset="0"/>
                <a:cs typeface="Times New Roman" pitchFamily="18" charset="0"/>
              </a:rPr>
              <a:t>средства; </a:t>
            </a:r>
            <a:r>
              <a:rPr lang="ru-RU" sz="3000" dirty="0">
                <a:latin typeface="Times New Roman" pitchFamily="18" charset="0"/>
                <a:cs typeface="Times New Roman" pitchFamily="18" charset="0"/>
              </a:rPr>
              <a:t>принять участие в азартных играх, заниматься проституцией, бродяжничеством или попрошайничеством;</a:t>
            </a:r>
          </a:p>
          <a:p>
            <a:endParaRPr lang="ru-RU" dirty="0"/>
          </a:p>
        </p:txBody>
      </p:sp>
      <p:pic>
        <p:nvPicPr>
          <p:cNvPr id="5" name="~PP2566.WAV">
            <a:hlinkClick r:id="" action="ppaction://media"/>
          </p:cNvPr>
          <p:cNvPicPr>
            <a:picLocks noRot="1" noChangeAspect="1"/>
          </p:cNvPicPr>
          <p:nvPr>
            <a:wavAudioFile r:embed="rId1" name="~PP2566.WAV"/>
          </p:nvPr>
        </p:nvPicPr>
        <p:blipFill>
          <a:blip r:embed="rId3" cstate="print"/>
          <a:stretch>
            <a:fillRect/>
          </a:stretch>
        </p:blipFill>
        <p:spPr>
          <a:xfrm>
            <a:off x="8632825" y="6346825"/>
            <a:ext cx="304800" cy="304800"/>
          </a:xfrm>
          <a:prstGeom prst="rect">
            <a:avLst/>
          </a:prstGeom>
        </p:spPr>
      </p:pic>
    </p:spTree>
  </p:cSld>
  <p:clrMapOvr>
    <a:masterClrMapping/>
  </p:clrMapOvr>
  <p:transition advTm="341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76672"/>
            <a:ext cx="8229600" cy="940966"/>
          </a:xfrm>
        </p:spPr>
        <p:txBody>
          <a:bodyPr>
            <a:noAutofit/>
          </a:bodyPr>
          <a:lstStyle/>
          <a:p>
            <a:r>
              <a:rPr lang="ru-RU" sz="3000" dirty="0" smtClean="0">
                <a:latin typeface="Times New Roman" pitchFamily="18" charset="0"/>
                <a:cs typeface="Times New Roman" pitchFamily="18" charset="0"/>
              </a:rPr>
              <a:t>К информации, запрещенной для распространения среди детей, относится:</a:t>
            </a:r>
            <a:endParaRPr lang="ru-RU" sz="3000" dirty="0"/>
          </a:p>
        </p:txBody>
      </p:sp>
      <p:sp>
        <p:nvSpPr>
          <p:cNvPr id="3" name="Содержимое 2"/>
          <p:cNvSpPr>
            <a:spLocks noGrp="1"/>
          </p:cNvSpPr>
          <p:nvPr>
            <p:ph idx="1"/>
          </p:nvPr>
        </p:nvSpPr>
        <p:spPr>
          <a:xfrm>
            <a:off x="457200" y="1772816"/>
            <a:ext cx="8229600" cy="4353347"/>
          </a:xfrm>
        </p:spPr>
        <p:txBody>
          <a:bodyPr>
            <a:normAutofit/>
          </a:bodyPr>
          <a:lstStyle/>
          <a:p>
            <a:pPr>
              <a:buFont typeface="Wingdings" pitchFamily="2" charset="2"/>
              <a:buChar char="Ø"/>
            </a:pPr>
            <a:r>
              <a:rPr lang="ru-RU" sz="3000" dirty="0" smtClean="0">
                <a:latin typeface="Times New Roman" pitchFamily="18" charset="0"/>
                <a:cs typeface="Times New Roman" pitchFamily="18" charset="0"/>
              </a:rPr>
              <a:t>обосновывающая или оправдывающая допустимость насилия;</a:t>
            </a:r>
          </a:p>
          <a:p>
            <a:pPr>
              <a:buFont typeface="Wingdings" pitchFamily="2" charset="2"/>
              <a:buChar char="Ø"/>
            </a:pPr>
            <a:r>
              <a:rPr lang="ru-RU" sz="3000" dirty="0" smtClean="0">
                <a:latin typeface="Times New Roman" pitchFamily="18" charset="0"/>
                <a:cs typeface="Times New Roman" pitchFamily="18" charset="0"/>
              </a:rPr>
              <a:t>отрицающая семейные ценности;</a:t>
            </a:r>
          </a:p>
          <a:p>
            <a:pPr>
              <a:buFont typeface="Wingdings" pitchFamily="2" charset="2"/>
              <a:buChar char="Ø"/>
            </a:pPr>
            <a:r>
              <a:rPr lang="ru-RU" sz="3000" dirty="0" smtClean="0">
                <a:latin typeface="Times New Roman" pitchFamily="18" charset="0"/>
                <a:cs typeface="Times New Roman" pitchFamily="18" charset="0"/>
              </a:rPr>
              <a:t>оправдывающая противоправное поведение;</a:t>
            </a:r>
          </a:p>
          <a:p>
            <a:pPr>
              <a:buFont typeface="Wingdings" pitchFamily="2" charset="2"/>
              <a:buChar char="Ø"/>
            </a:pPr>
            <a:r>
              <a:rPr lang="ru-RU" sz="3000" dirty="0" smtClean="0">
                <a:latin typeface="Times New Roman" pitchFamily="18" charset="0"/>
                <a:cs typeface="Times New Roman" pitchFamily="18" charset="0"/>
              </a:rPr>
              <a:t>содержащая нецензурную брань.</a:t>
            </a:r>
          </a:p>
          <a:p>
            <a:endParaRPr lang="ru-RU" dirty="0"/>
          </a:p>
        </p:txBody>
      </p:sp>
      <p:pic>
        <p:nvPicPr>
          <p:cNvPr id="4" name="~PP1062.WAV">
            <a:hlinkClick r:id="" action="ppaction://media"/>
          </p:cNvPr>
          <p:cNvPicPr>
            <a:picLocks noRot="1" noChangeAspect="1"/>
          </p:cNvPicPr>
          <p:nvPr>
            <a:wavAudioFile r:embed="rId1" name="~PP1062.WAV"/>
          </p:nvPr>
        </p:nvPicPr>
        <p:blipFill>
          <a:blip r:embed="rId3" cstate="print"/>
          <a:stretch>
            <a:fillRect/>
          </a:stretch>
        </p:blipFill>
        <p:spPr>
          <a:xfrm>
            <a:off x="8632825" y="6346825"/>
            <a:ext cx="304800" cy="304800"/>
          </a:xfrm>
          <a:prstGeom prst="rect">
            <a:avLst/>
          </a:prstGeom>
        </p:spPr>
      </p:pic>
    </p:spTree>
  </p:cSld>
  <p:clrMapOvr>
    <a:masterClrMapping/>
  </p:clrMapOvr>
  <p:transition advTm="321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64704"/>
            <a:ext cx="8229600" cy="1296144"/>
          </a:xfrm>
        </p:spPr>
        <p:txBody>
          <a:bodyPr>
            <a:normAutofit fontScale="90000"/>
          </a:bodyPr>
          <a:lstStyle/>
          <a:p>
            <a:r>
              <a:rPr lang="ru-RU" sz="3300" dirty="0">
                <a:latin typeface="Times New Roman" pitchFamily="18" charset="0"/>
                <a:cs typeface="Times New Roman" pitchFamily="18" charset="0"/>
              </a:rPr>
              <a:t>К информации, распространение которой ограничено среди детей определенного возраста, относится:</a:t>
            </a:r>
            <a:r>
              <a:rPr lang="ru-RU" dirty="0"/>
              <a:t/>
            </a:r>
            <a:br>
              <a:rPr lang="ru-RU" dirty="0"/>
            </a:br>
            <a:endParaRPr lang="ru-RU" dirty="0"/>
          </a:p>
        </p:txBody>
      </p:sp>
      <p:sp>
        <p:nvSpPr>
          <p:cNvPr id="3" name="Содержимое 2"/>
          <p:cNvSpPr>
            <a:spLocks noGrp="1"/>
          </p:cNvSpPr>
          <p:nvPr>
            <p:ph idx="1"/>
          </p:nvPr>
        </p:nvSpPr>
        <p:spPr>
          <a:xfrm>
            <a:off x="457200" y="1988840"/>
            <a:ext cx="8229600" cy="4137323"/>
          </a:xfrm>
        </p:spPr>
        <p:txBody>
          <a:bodyPr>
            <a:normAutofit/>
          </a:bodyPr>
          <a:lstStyle/>
          <a:p>
            <a:pPr>
              <a:buFont typeface="Wingdings" pitchFamily="2" charset="2"/>
              <a:buChar char="Ø"/>
            </a:pPr>
            <a:r>
              <a:rPr lang="ru-RU" sz="3000" dirty="0" smtClean="0">
                <a:latin typeface="Times New Roman" pitchFamily="18" charset="0"/>
                <a:cs typeface="Times New Roman" pitchFamily="18" charset="0"/>
              </a:rPr>
              <a:t>информация</a:t>
            </a:r>
            <a:r>
              <a:rPr lang="ru-RU" sz="3000" dirty="0">
                <a:latin typeface="Times New Roman" pitchFamily="18" charset="0"/>
                <a:cs typeface="Times New Roman" pitchFamily="18" charset="0"/>
              </a:rPr>
              <a:t>, представляемая в виде изображения или описания жестокости, </a:t>
            </a:r>
            <a:r>
              <a:rPr lang="ru-RU" sz="3000" dirty="0" smtClean="0">
                <a:latin typeface="Times New Roman" pitchFamily="18" charset="0"/>
                <a:cs typeface="Times New Roman" pitchFamily="18" charset="0"/>
              </a:rPr>
              <a:t>насилия</a:t>
            </a:r>
            <a:r>
              <a:rPr lang="ru-RU" sz="3000" dirty="0">
                <a:latin typeface="Times New Roman" pitchFamily="18" charset="0"/>
                <a:cs typeface="Times New Roman" pitchFamily="18" charset="0"/>
              </a:rPr>
              <a:t>, </a:t>
            </a:r>
            <a:r>
              <a:rPr lang="ru-RU" sz="3000" dirty="0" smtClean="0">
                <a:latin typeface="Times New Roman" pitchFamily="18" charset="0"/>
                <a:cs typeface="Times New Roman" pitchFamily="18" charset="0"/>
              </a:rPr>
              <a:t>преступления;</a:t>
            </a:r>
            <a:endParaRPr lang="ru-RU" sz="3000" dirty="0">
              <a:latin typeface="Times New Roman" pitchFamily="18" charset="0"/>
              <a:cs typeface="Times New Roman" pitchFamily="18" charset="0"/>
            </a:endParaRPr>
          </a:p>
          <a:p>
            <a:pPr>
              <a:buFont typeface="Wingdings" pitchFamily="2" charset="2"/>
              <a:buChar char="Ø"/>
            </a:pPr>
            <a:r>
              <a:rPr lang="ru-RU" sz="3000" dirty="0" smtClean="0">
                <a:latin typeface="Times New Roman" pitchFamily="18" charset="0"/>
                <a:cs typeface="Times New Roman" pitchFamily="18" charset="0"/>
              </a:rPr>
              <a:t>вызывающая </a:t>
            </a:r>
            <a:r>
              <a:rPr lang="ru-RU" sz="3000" dirty="0">
                <a:latin typeface="Times New Roman" pitchFamily="18" charset="0"/>
                <a:cs typeface="Times New Roman" pitchFamily="18" charset="0"/>
              </a:rPr>
              <a:t>у детей </a:t>
            </a:r>
            <a:r>
              <a:rPr lang="ru-RU" sz="3000" dirty="0" smtClean="0">
                <a:latin typeface="Times New Roman" pitchFamily="18" charset="0"/>
                <a:cs typeface="Times New Roman" pitchFamily="18" charset="0"/>
              </a:rPr>
              <a:t>страх, </a:t>
            </a:r>
            <a:r>
              <a:rPr lang="ru-RU" sz="3000" dirty="0">
                <a:latin typeface="Times New Roman" pitchFamily="18" charset="0"/>
                <a:cs typeface="Times New Roman" pitchFamily="18" charset="0"/>
              </a:rPr>
              <a:t>в т.ч. представляемая в виде изображения или описания в унижающей человеческое достоинство </a:t>
            </a:r>
            <a:r>
              <a:rPr lang="ru-RU" sz="3000" dirty="0" smtClean="0">
                <a:latin typeface="Times New Roman" pitchFamily="18" charset="0"/>
                <a:cs typeface="Times New Roman" pitchFamily="18" charset="0"/>
              </a:rPr>
              <a:t>форме;</a:t>
            </a:r>
            <a:endParaRPr lang="ru-RU" sz="3000" dirty="0">
              <a:latin typeface="Times New Roman" pitchFamily="18" charset="0"/>
              <a:cs typeface="Times New Roman" pitchFamily="18" charset="0"/>
            </a:endParaRPr>
          </a:p>
          <a:p>
            <a:endParaRPr lang="ru-RU" dirty="0"/>
          </a:p>
        </p:txBody>
      </p:sp>
      <p:pic>
        <p:nvPicPr>
          <p:cNvPr id="4" name="~PP1532.WAV">
            <a:hlinkClick r:id="" action="ppaction://media"/>
          </p:cNvPr>
          <p:cNvPicPr>
            <a:picLocks noRot="1" noChangeAspect="1"/>
          </p:cNvPicPr>
          <p:nvPr>
            <a:wavAudioFile r:embed="rId1" name="~PP1532.WAV"/>
          </p:nvPr>
        </p:nvPicPr>
        <p:blipFill>
          <a:blip r:embed="rId3" cstate="print"/>
          <a:stretch>
            <a:fillRect/>
          </a:stretch>
        </p:blipFill>
        <p:spPr>
          <a:xfrm>
            <a:off x="8632825" y="6346825"/>
            <a:ext cx="304800" cy="304800"/>
          </a:xfrm>
          <a:prstGeom prst="rect">
            <a:avLst/>
          </a:prstGeom>
        </p:spPr>
      </p:pic>
    </p:spTree>
  </p:cSld>
  <p:clrMapOvr>
    <a:masterClrMapping/>
  </p:clrMapOvr>
  <p:transition advTm="385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714202"/>
          </a:xfrm>
        </p:spPr>
        <p:txBody>
          <a:bodyPr>
            <a:noAutofit/>
          </a:bodyPr>
          <a:lstStyle/>
          <a:p>
            <a:r>
              <a:rPr lang="ru-RU" sz="3000" dirty="0" smtClean="0">
                <a:latin typeface="Times New Roman" pitchFamily="18" charset="0"/>
                <a:cs typeface="Times New Roman" pitchFamily="18" charset="0"/>
              </a:rPr>
              <a:t>К информации, распространение которой ограничено среди детей определенного возраста, относится:</a:t>
            </a:r>
            <a:endParaRPr lang="ru-RU" sz="3000" dirty="0">
              <a:latin typeface="Times New Roman" pitchFamily="18" charset="0"/>
              <a:cs typeface="Times New Roman" pitchFamily="18" charset="0"/>
            </a:endParaRPr>
          </a:p>
        </p:txBody>
      </p:sp>
      <p:sp>
        <p:nvSpPr>
          <p:cNvPr id="3" name="Содержимое 2"/>
          <p:cNvSpPr>
            <a:spLocks noGrp="1"/>
          </p:cNvSpPr>
          <p:nvPr>
            <p:ph idx="1"/>
          </p:nvPr>
        </p:nvSpPr>
        <p:spPr>
          <a:xfrm>
            <a:off x="457200" y="2132856"/>
            <a:ext cx="8229600" cy="3993307"/>
          </a:xfrm>
        </p:spPr>
        <p:txBody>
          <a:bodyPr/>
          <a:lstStyle/>
          <a:p>
            <a:pPr>
              <a:buFont typeface="Wingdings" pitchFamily="2" charset="2"/>
              <a:buChar char="Ø"/>
            </a:pPr>
            <a:r>
              <a:rPr lang="ru-RU" sz="3000" dirty="0" smtClean="0">
                <a:latin typeface="Times New Roman" pitchFamily="18" charset="0"/>
                <a:cs typeface="Times New Roman" pitchFamily="18" charset="0"/>
              </a:rPr>
              <a:t>представляемая в виде изображения или описания половых отношений между мужчиной и женщиной;</a:t>
            </a:r>
          </a:p>
          <a:p>
            <a:pPr>
              <a:buFont typeface="Wingdings" pitchFamily="2" charset="2"/>
              <a:buChar char="Ø"/>
            </a:pPr>
            <a:r>
              <a:rPr lang="ru-RU" sz="3000" dirty="0" smtClean="0">
                <a:latin typeface="Times New Roman" pitchFamily="18" charset="0"/>
                <a:cs typeface="Times New Roman" pitchFamily="18" charset="0"/>
              </a:rPr>
              <a:t>содержащая бранные слова и выражения, не относящиеся к нецензурной брани.</a:t>
            </a:r>
          </a:p>
          <a:p>
            <a:endParaRPr lang="ru-RU" dirty="0"/>
          </a:p>
        </p:txBody>
      </p:sp>
      <p:pic>
        <p:nvPicPr>
          <p:cNvPr id="4" name="~PP1153.WAV">
            <a:hlinkClick r:id="" action="ppaction://media"/>
          </p:cNvPr>
          <p:cNvPicPr>
            <a:picLocks noRot="1" noChangeAspect="1"/>
          </p:cNvPicPr>
          <p:nvPr>
            <a:wavAudioFile r:embed="rId1" name="~PP1153.WAV"/>
          </p:nvPr>
        </p:nvPicPr>
        <p:blipFill>
          <a:blip r:embed="rId3" cstate="print"/>
          <a:stretch>
            <a:fillRect/>
          </a:stretch>
        </p:blipFill>
        <p:spPr>
          <a:xfrm>
            <a:off x="8632825" y="6346825"/>
            <a:ext cx="304800" cy="304800"/>
          </a:xfrm>
          <a:prstGeom prst="rect">
            <a:avLst/>
          </a:prstGeom>
        </p:spPr>
      </p:pic>
    </p:spTree>
  </p:cSld>
  <p:clrMapOvr>
    <a:masterClrMapping/>
  </p:clrMapOvr>
  <p:transition advTm="1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261</TotalTime>
  <Words>789</Words>
  <Application>Microsoft Office PowerPoint</Application>
  <PresentationFormat>Экран (4:3)</PresentationFormat>
  <Paragraphs>78</Paragraphs>
  <Slides>24</Slides>
  <Notes>0</Notes>
  <HiddenSlides>0</HiddenSlides>
  <MMClips>15</MMClips>
  <ScaleCrop>false</ScaleCrop>
  <HeadingPairs>
    <vt:vector size="4" baseType="variant">
      <vt:variant>
        <vt:lpstr>Тема</vt:lpstr>
      </vt:variant>
      <vt:variant>
        <vt:i4>1</vt:i4>
      </vt:variant>
      <vt:variant>
        <vt:lpstr>Заголовки слайдов</vt:lpstr>
      </vt:variant>
      <vt:variant>
        <vt:i4>24</vt:i4>
      </vt:variant>
    </vt:vector>
  </HeadingPairs>
  <TitlesOfParts>
    <vt:vector size="25" baseType="lpstr">
      <vt:lpstr>Тема Office</vt:lpstr>
      <vt:lpstr>«Эффективные подходы к обеспечению информационной безопасности детей дошкольного возраста» </vt:lpstr>
      <vt:lpstr>Дошкольный возраст - </vt:lpstr>
      <vt:lpstr>Что же такое  «Информационная безопасность детей»?</vt:lpstr>
      <vt:lpstr>«Информационная безопасность детей» </vt:lpstr>
      <vt:lpstr> В силу Федерального закона № 436-ФЗ информацией, причиняющей вред здоровью и (или) развитию детей, является: </vt:lpstr>
      <vt:lpstr>К информации, запрещенной для распространения среди детей, относится: </vt:lpstr>
      <vt:lpstr>К информации, запрещенной для распространения среди детей, относится:</vt:lpstr>
      <vt:lpstr>К информации, распространение которой ограничено среди детей определенного возраста, относится: </vt:lpstr>
      <vt:lpstr>К информации, распространение которой ограничено среди детей определенного возраста, относится:</vt:lpstr>
      <vt:lpstr>Основные подходы к обеспечению безопасности человека  </vt:lpstr>
      <vt:lpstr>Задачи ДОО</vt:lpstr>
      <vt:lpstr>Ознакомление педагогов ДОО и родителей (законных представителей) с:</vt:lpstr>
      <vt:lpstr>КАК УБЕРЕЧЬСЯ РЕБЕНКА  ОТ НЕДОСТОВЕРНОЙ  ИНФОРМАЦИИ? </vt:lpstr>
      <vt:lpstr>КАК УБЕРЕЧЬСЯ РЕБЕНКА  ОТ НЕДОСТОВЕРНОЙ  ИНФОРМАЦИИ? </vt:lpstr>
      <vt:lpstr>КАК УБЕРЕЧЬСЯ РЕБЕНКА  ОТ НЕДОСТОВЕРНОЙ  ИНФОРМАЦИИ? </vt:lpstr>
      <vt:lpstr> Рекомендации для родителей </vt:lpstr>
      <vt:lpstr>Рекомендации для родителей</vt:lpstr>
      <vt:lpstr>Рекомендации для родителей</vt:lpstr>
      <vt:lpstr>Рекомендации для родителей</vt:lpstr>
      <vt:lpstr>Рекомендации для родителей</vt:lpstr>
      <vt:lpstr>Рекомендации для родителей</vt:lpstr>
      <vt:lpstr>Рекомендации для родителей</vt:lpstr>
      <vt:lpstr>Рекомендации для родителей</vt:lpstr>
      <vt:lpstr>Слайд 24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«Эффективные подходы к обеспечению информационной безопасности детей дошкольного возраста»</dc:title>
  <dc:creator>User</dc:creator>
  <cp:lastModifiedBy>User</cp:lastModifiedBy>
  <cp:revision>25</cp:revision>
  <dcterms:created xsi:type="dcterms:W3CDTF">2021-01-12T08:19:08Z</dcterms:created>
  <dcterms:modified xsi:type="dcterms:W3CDTF">2021-01-12T12:40:12Z</dcterms:modified>
</cp:coreProperties>
</file>