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82" r:id="rId4"/>
    <p:sldId id="281" r:id="rId5"/>
    <p:sldId id="284" r:id="rId6"/>
    <p:sldId id="286" r:id="rId7"/>
    <p:sldId id="283" r:id="rId8"/>
    <p:sldId id="287" r:id="rId9"/>
    <p:sldId id="285" r:id="rId10"/>
    <p:sldId id="288" r:id="rId11"/>
    <p:sldId id="289" r:id="rId12"/>
    <p:sldId id="290" r:id="rId13"/>
    <p:sldId id="291" r:id="rId14"/>
    <p:sldId id="293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625"/>
    <a:srgbClr val="000066"/>
    <a:srgbClr val="0A1828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2824" autoAdjust="0"/>
  </p:normalViewPr>
  <p:slideViewPr>
    <p:cSldViewPr>
      <p:cViewPr varScale="1">
        <p:scale>
          <a:sx n="70" d="100"/>
          <a:sy n="70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BDB1F-C67B-42B5-AC00-AA8EE492027E}" type="datetimeFigureOut">
              <a:rPr lang="ru-RU" smtClean="0"/>
              <a:t>12.09.2016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8D352-2C3D-43C9-8F66-2B4AEF99F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4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1628800"/>
            <a:ext cx="5940152" cy="264947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A1828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ОРГАНИЗАЦИЯ БЕЗОПАСНОЙ РАБОТЫ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A1828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A1828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СЕТИ ИНЕРНЕТ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A1828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A1828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МБОУ Гимназия №6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A1828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4725144"/>
            <a:ext cx="6156176" cy="2132856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091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информатики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091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Гимназия №6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091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Чернова Елена Викторовна</a:t>
            </a:r>
            <a:endParaRPr lang="ru-RU" dirty="0">
              <a:solidFill>
                <a:srgbClr val="0916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начальной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1000"/>
            <a:ext cx="8229600" cy="5506958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91625"/>
                </a:solidFill>
              </a:rPr>
              <a:t>Конкурс </a:t>
            </a:r>
            <a:r>
              <a:rPr lang="ru-RU" sz="2800" dirty="0">
                <a:solidFill>
                  <a:srgbClr val="091625"/>
                </a:solidFill>
              </a:rPr>
              <a:t>на лучшее оформление </a:t>
            </a:r>
            <a:r>
              <a:rPr lang="ru-RU" sz="2800" b="1" i="1" dirty="0">
                <a:solidFill>
                  <a:srgbClr val="091625"/>
                </a:solidFill>
              </a:rPr>
              <a:t>«Домашних правил» по безопасному Интернету</a:t>
            </a:r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9" y="1856241"/>
            <a:ext cx="7005677" cy="4670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9" y="1843514"/>
            <a:ext cx="7005677" cy="4670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9" y="1856241"/>
            <a:ext cx="7006223" cy="467081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09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гимназии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29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91625"/>
                </a:solidFill>
              </a:rPr>
              <a:t>Празднование </a:t>
            </a:r>
            <a:r>
              <a:rPr lang="ru-RU" sz="2800" b="1" i="1" dirty="0" smtClean="0">
                <a:solidFill>
                  <a:srgbClr val="091625"/>
                </a:solidFill>
              </a:rPr>
              <a:t>Международного </a:t>
            </a:r>
            <a:r>
              <a:rPr lang="ru-RU" sz="2800" b="1" i="1" dirty="0">
                <a:solidFill>
                  <a:srgbClr val="091625"/>
                </a:solidFill>
              </a:rPr>
              <a:t>дня безопасного </a:t>
            </a:r>
            <a:r>
              <a:rPr lang="ru-RU" sz="2800" b="1" i="1" dirty="0" smtClean="0">
                <a:solidFill>
                  <a:srgbClr val="091625"/>
                </a:solidFill>
              </a:rPr>
              <a:t>Интернета</a:t>
            </a:r>
            <a:r>
              <a:rPr lang="ru-RU" sz="2800" dirty="0" smtClean="0">
                <a:solidFill>
                  <a:srgbClr val="091625"/>
                </a:solidFill>
              </a:rPr>
              <a:t> (второй вторник февраля)</a:t>
            </a:r>
            <a:endParaRPr lang="ru-RU" sz="2800" dirty="0">
              <a:solidFill>
                <a:srgbClr val="091625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1951517"/>
            <a:ext cx="7308304" cy="4872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8" y="1951516"/>
            <a:ext cx="7308305" cy="48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старшей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28670"/>
            <a:ext cx="8496944" cy="5429288"/>
          </a:xfrm>
        </p:spPr>
        <p:txBody>
          <a:bodyPr>
            <a:normAutofit/>
          </a:bodyPr>
          <a:lstStyle/>
          <a:p>
            <a:pPr lvl="0">
              <a:buBlip>
                <a:blip r:embed="rId3"/>
              </a:buBlip>
            </a:pPr>
            <a:r>
              <a:rPr lang="ru-RU" sz="2800" dirty="0" smtClean="0">
                <a:solidFill>
                  <a:srgbClr val="091625"/>
                </a:solidFill>
              </a:rPr>
              <a:t>Классный час </a:t>
            </a:r>
            <a:r>
              <a:rPr lang="ru-RU" sz="2800" b="1" dirty="0" smtClean="0">
                <a:solidFill>
                  <a:srgbClr val="091625"/>
                </a:solidFill>
              </a:rPr>
              <a:t>«Персональные </a:t>
            </a:r>
            <a:r>
              <a:rPr lang="ru-RU" sz="2800" b="1" dirty="0">
                <a:solidFill>
                  <a:srgbClr val="091625"/>
                </a:solidFill>
              </a:rPr>
              <a:t>данные — </a:t>
            </a:r>
            <a:br>
              <a:rPr lang="ru-RU" sz="2800" b="1" dirty="0">
                <a:solidFill>
                  <a:srgbClr val="091625"/>
                </a:solidFill>
              </a:rPr>
            </a:br>
            <a:r>
              <a:rPr lang="ru-RU" sz="2800" b="1" dirty="0">
                <a:solidFill>
                  <a:srgbClr val="091625"/>
                </a:solidFill>
              </a:rPr>
              <a:t>от кого их надо защищать? А главное — для чего</a:t>
            </a:r>
            <a:r>
              <a:rPr lang="ru-RU" sz="2800" b="1" dirty="0" smtClean="0">
                <a:solidFill>
                  <a:srgbClr val="091625"/>
                </a:solidFill>
              </a:rPr>
              <a:t>?»</a:t>
            </a:r>
            <a:endParaRPr lang="ru-RU" sz="2800" dirty="0">
              <a:solidFill>
                <a:srgbClr val="091625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96790"/>
            <a:ext cx="6552728" cy="4914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23083"/>
            <a:ext cx="6552728" cy="4914546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93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старшей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28670"/>
            <a:ext cx="8784976" cy="5429288"/>
          </a:xfrm>
        </p:spPr>
        <p:txBody>
          <a:bodyPr>
            <a:normAutofit/>
          </a:bodyPr>
          <a:lstStyle/>
          <a:p>
            <a:pPr lvl="0">
              <a:buBlip>
                <a:blip r:embed="rId3"/>
              </a:buBlip>
            </a:pPr>
            <a:r>
              <a:rPr lang="ru-RU" sz="2800" dirty="0" smtClean="0">
                <a:solidFill>
                  <a:srgbClr val="091625"/>
                </a:solidFill>
              </a:rPr>
              <a:t>Классный час </a:t>
            </a:r>
            <a:r>
              <a:rPr lang="ru-RU" sz="2600" b="1" dirty="0" smtClean="0">
                <a:solidFill>
                  <a:srgbClr val="091625"/>
                </a:solidFill>
              </a:rPr>
              <a:t>«</a:t>
            </a:r>
            <a:r>
              <a:rPr lang="ru-RU" sz="2600" b="1" i="1" dirty="0">
                <a:solidFill>
                  <a:srgbClr val="091625"/>
                </a:solidFill>
              </a:rPr>
              <a:t>Анализируем сайт на </a:t>
            </a:r>
            <a:r>
              <a:rPr lang="ru-RU" sz="2600" b="1" i="1" dirty="0" smtClean="0">
                <a:solidFill>
                  <a:srgbClr val="091625"/>
                </a:solidFill>
              </a:rPr>
              <a:t>достоверность»</a:t>
            </a:r>
            <a:endParaRPr lang="ru-RU" sz="2600" dirty="0">
              <a:solidFill>
                <a:srgbClr val="091625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34" y="1773350"/>
            <a:ext cx="3732048" cy="497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773350"/>
            <a:ext cx="6588224" cy="494116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20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27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старшей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1000"/>
            <a:ext cx="8229600" cy="5506958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Классный час </a:t>
            </a:r>
            <a:r>
              <a:rPr lang="ru-RU" sz="2400" b="1" i="1" dirty="0" smtClean="0">
                <a:solidFill>
                  <a:srgbClr val="091625"/>
                </a:solidFill>
              </a:rPr>
              <a:t>«</a:t>
            </a:r>
            <a:r>
              <a:rPr lang="ru-RU" sz="2400" b="1" i="1" dirty="0" err="1" smtClean="0">
                <a:solidFill>
                  <a:srgbClr val="091625"/>
                </a:solidFill>
              </a:rPr>
              <a:t>Кибербуллинг</a:t>
            </a:r>
            <a:r>
              <a:rPr lang="ru-RU" sz="2400" b="1" i="1" dirty="0" smtClean="0">
                <a:solidFill>
                  <a:srgbClr val="091625"/>
                </a:solidFill>
              </a:rPr>
              <a:t>», </a:t>
            </a:r>
            <a:r>
              <a:rPr lang="ru-RU" sz="2400" dirty="0" smtClean="0">
                <a:solidFill>
                  <a:srgbClr val="091625"/>
                </a:solidFill>
              </a:rPr>
              <a:t>7-е классы</a:t>
            </a: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Урок </a:t>
            </a:r>
            <a:r>
              <a:rPr lang="ru-RU" sz="2400" b="1" i="1" dirty="0" smtClean="0">
                <a:solidFill>
                  <a:srgbClr val="091625"/>
                </a:solidFill>
              </a:rPr>
              <a:t>«</a:t>
            </a:r>
            <a:r>
              <a:rPr lang="ru-RU" sz="2400" b="1" i="1" dirty="0">
                <a:solidFill>
                  <a:srgbClr val="091625"/>
                </a:solidFill>
              </a:rPr>
              <a:t>Сервисы Сети Интернет – добро или зло</a:t>
            </a:r>
            <a:r>
              <a:rPr lang="ru-RU" sz="2400" b="1" i="1" dirty="0" smtClean="0">
                <a:solidFill>
                  <a:srgbClr val="091625"/>
                </a:solidFill>
              </a:rPr>
              <a:t>?»</a:t>
            </a:r>
            <a:r>
              <a:rPr lang="ru-RU" sz="2400" dirty="0" smtClean="0">
                <a:solidFill>
                  <a:srgbClr val="091625"/>
                </a:solidFill>
              </a:rPr>
              <a:t>, 8-е классы</a:t>
            </a: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Урок </a:t>
            </a:r>
            <a:r>
              <a:rPr lang="ru-RU" sz="2400" b="1" i="1" dirty="0" smtClean="0">
                <a:solidFill>
                  <a:srgbClr val="091625"/>
                </a:solidFill>
              </a:rPr>
              <a:t>«Интернет-зависимость» </a:t>
            </a:r>
            <a:r>
              <a:rPr lang="ru-RU" sz="2400" dirty="0" smtClean="0">
                <a:solidFill>
                  <a:srgbClr val="091625"/>
                </a:solidFill>
              </a:rPr>
              <a:t>с </a:t>
            </a:r>
            <a:r>
              <a:rPr lang="ru-RU" sz="2400" dirty="0">
                <a:solidFill>
                  <a:srgbClr val="091625"/>
                </a:solidFill>
              </a:rPr>
              <a:t>использованием сервисов </a:t>
            </a:r>
            <a:r>
              <a:rPr lang="ru-RU" sz="2400" dirty="0" err="1">
                <a:solidFill>
                  <a:srgbClr val="091625"/>
                </a:solidFill>
              </a:rPr>
              <a:t>Google</a:t>
            </a:r>
            <a:r>
              <a:rPr lang="ru-RU" sz="2400" dirty="0">
                <a:solidFill>
                  <a:srgbClr val="091625"/>
                </a:solidFill>
              </a:rPr>
              <a:t> и активных форм </a:t>
            </a:r>
            <a:r>
              <a:rPr lang="ru-RU" sz="2400" dirty="0" smtClean="0">
                <a:solidFill>
                  <a:srgbClr val="091625"/>
                </a:solidFill>
              </a:rPr>
              <a:t>обучения, 9-е классы</a:t>
            </a:r>
          </a:p>
          <a:p>
            <a:pPr>
              <a:buBlip>
                <a:blip r:embed="rId3"/>
              </a:buBlip>
            </a:pPr>
            <a:r>
              <a:rPr lang="ru-RU" sz="2400" dirty="0">
                <a:solidFill>
                  <a:srgbClr val="091625"/>
                </a:solidFill>
              </a:rPr>
              <a:t>Родительское собрание </a:t>
            </a:r>
            <a:r>
              <a:rPr lang="ru-RU" sz="2400" i="1" dirty="0" smtClean="0">
                <a:solidFill>
                  <a:srgbClr val="091625"/>
                </a:solidFill>
              </a:rPr>
              <a:t>«</a:t>
            </a:r>
            <a:r>
              <a:rPr lang="ru-RU" sz="2400" b="1" i="1" dirty="0" smtClean="0">
                <a:solidFill>
                  <a:srgbClr val="091625"/>
                </a:solidFill>
              </a:rPr>
              <a:t>Как </a:t>
            </a:r>
            <a:r>
              <a:rPr lang="ru-RU" sz="2400" b="1" i="1" dirty="0">
                <a:solidFill>
                  <a:srgbClr val="091625"/>
                </a:solidFill>
              </a:rPr>
              <a:t>распознать обман</a:t>
            </a:r>
            <a:r>
              <a:rPr lang="ru-RU" sz="2400" b="1" i="1" dirty="0" smtClean="0">
                <a:solidFill>
                  <a:srgbClr val="091625"/>
                </a:solidFill>
              </a:rPr>
              <a:t>?»</a:t>
            </a:r>
            <a:r>
              <a:rPr lang="ru-RU" sz="2400" dirty="0" smtClean="0">
                <a:solidFill>
                  <a:srgbClr val="091625"/>
                </a:solidFill>
              </a:rPr>
              <a:t>, 7-е классы</a:t>
            </a:r>
            <a:endParaRPr lang="ru-RU" sz="2400" i="1" dirty="0" smtClean="0">
              <a:solidFill>
                <a:srgbClr val="091625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Родительское собрание </a:t>
            </a:r>
            <a:r>
              <a:rPr lang="ru-RU" sz="2400" b="1" i="1" dirty="0" smtClean="0">
                <a:solidFill>
                  <a:srgbClr val="091625"/>
                </a:solidFill>
              </a:rPr>
              <a:t>«Как помочь ребенку преодолеть компьютерную зависимость», </a:t>
            </a:r>
            <a:r>
              <a:rPr lang="ru-RU" sz="2400" dirty="0" smtClean="0">
                <a:solidFill>
                  <a:srgbClr val="091625"/>
                </a:solidFill>
              </a:rPr>
              <a:t>6-е классы</a:t>
            </a:r>
          </a:p>
          <a:p>
            <a:endParaRPr lang="ru-RU" dirty="0" smtClean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ChernovaEV\Picture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57700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ernovaEV\Pictures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57700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hernovaEV\Pictures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67" y="4425950"/>
            <a:ext cx="42672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ernovaEV\Pictures\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70040"/>
            <a:ext cx="42672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3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9" descr="gbi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889501"/>
            <a:ext cx="5292080" cy="396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149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4" descr="bezopas_in-t_1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4614"/>
            <a:ext cx="9144000" cy="6620256"/>
          </a:xfrm>
          <a:prstGeom prst="rect">
            <a:avLst/>
          </a:prstGeom>
          <a:noFill/>
          <a:ln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0544"/>
            <a:ext cx="9144000" cy="8572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ВЫХОДА В СЕТЬ INTERNET </a:t>
            </a:r>
            <a:endParaRPr lang="ru-RU" sz="32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521246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400" dirty="0"/>
              <a:t>Все ПК в локальной сети (проводная, </a:t>
            </a:r>
            <a:r>
              <a:rPr lang="en-US" sz="2400" dirty="0" err="1"/>
              <a:t>wi-fi</a:t>
            </a:r>
            <a:r>
              <a:rPr lang="ru-RU" sz="2400" dirty="0"/>
              <a:t>, </a:t>
            </a:r>
            <a:r>
              <a:rPr lang="ru-RU" sz="2400" dirty="0">
                <a:solidFill>
                  <a:srgbClr val="0A1828"/>
                </a:solidFill>
              </a:rPr>
              <a:t>1000 Мбит/с</a:t>
            </a:r>
            <a:r>
              <a:rPr lang="ru-RU" sz="2400" dirty="0"/>
              <a:t>) </a:t>
            </a:r>
            <a:endParaRPr lang="ru-RU" sz="2400" dirty="0" smtClean="0">
              <a:solidFill>
                <a:srgbClr val="0A1828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A1828"/>
                </a:solidFill>
              </a:rPr>
              <a:t>Провайдер </a:t>
            </a:r>
            <a:r>
              <a:rPr lang="ru-RU" sz="2400" dirty="0" smtClean="0">
                <a:solidFill>
                  <a:srgbClr val="0A1828"/>
                </a:solidFill>
              </a:rPr>
              <a:t>– ООО «АТК»</a:t>
            </a: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A1828"/>
                </a:solidFill>
              </a:rPr>
              <a:t>Скорость 10 Мбит/с </a:t>
            </a:r>
          </a:p>
          <a:p>
            <a:pPr>
              <a:buBlip>
                <a:blip r:embed="rId3"/>
              </a:buBlip>
            </a:pPr>
            <a:r>
              <a:rPr lang="ru-RU" sz="2400" dirty="0">
                <a:solidFill>
                  <a:srgbClr val="0A1828"/>
                </a:solidFill>
              </a:rPr>
              <a:t>О</a:t>
            </a:r>
            <a:r>
              <a:rPr lang="ru-RU" sz="2400" dirty="0" smtClean="0">
                <a:solidFill>
                  <a:srgbClr val="0A1828"/>
                </a:solidFill>
              </a:rPr>
              <a:t>тдельный шлюз на </a:t>
            </a:r>
            <a:r>
              <a:rPr lang="ru-RU" sz="2400" dirty="0">
                <a:solidFill>
                  <a:srgbClr val="0A1828"/>
                </a:solidFill>
              </a:rPr>
              <a:t>основе выделенного </a:t>
            </a:r>
            <a:r>
              <a:rPr lang="ru-RU" sz="2400" dirty="0" err="1" smtClean="0">
                <a:solidFill>
                  <a:srgbClr val="0A1828"/>
                </a:solidFill>
              </a:rPr>
              <a:t>proxy</a:t>
            </a:r>
            <a:r>
              <a:rPr lang="ru-RU" sz="2400" dirty="0" smtClean="0">
                <a:solidFill>
                  <a:srgbClr val="0A1828"/>
                </a:solidFill>
              </a:rPr>
              <a:t>-сервера</a:t>
            </a: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A1828"/>
                </a:solidFill>
              </a:rPr>
              <a:t>ПО </a:t>
            </a:r>
            <a:r>
              <a:rPr lang="en-US" sz="2400" dirty="0" err="1" smtClean="0">
                <a:solidFill>
                  <a:srgbClr val="0A1828"/>
                </a:solidFill>
              </a:rPr>
              <a:t>UserGate</a:t>
            </a:r>
            <a:r>
              <a:rPr lang="en-US" sz="2400" dirty="0" smtClean="0">
                <a:solidFill>
                  <a:srgbClr val="0A1828"/>
                </a:solidFill>
              </a:rPr>
              <a:t> </a:t>
            </a:r>
            <a:r>
              <a:rPr lang="en-US" sz="2400" dirty="0">
                <a:solidFill>
                  <a:srgbClr val="0A1828"/>
                </a:solidFill>
              </a:rPr>
              <a:t>Proxy &amp; Firewall </a:t>
            </a:r>
            <a:r>
              <a:rPr lang="ru-RU" sz="2400" dirty="0">
                <a:solidFill>
                  <a:srgbClr val="0A1828"/>
                </a:solidFill>
              </a:rPr>
              <a:t> 6.Х</a:t>
            </a:r>
            <a:endParaRPr lang="ru-RU" sz="2400" dirty="0" smtClean="0">
              <a:solidFill>
                <a:srgbClr val="0A1828"/>
              </a:solidFill>
            </a:endParaRP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A1828"/>
                </a:solidFill>
              </a:rPr>
              <a:t>Выход в сеть только авторизированные пользователи</a:t>
            </a: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A1828"/>
                </a:solidFill>
              </a:rPr>
              <a:t>Авторизация по учетным записям в </a:t>
            </a:r>
            <a:r>
              <a:rPr lang="en-US" sz="2400" dirty="0"/>
              <a:t>Active </a:t>
            </a:r>
            <a:r>
              <a:rPr lang="en-US" sz="2400" dirty="0" smtClean="0"/>
              <a:t>Directory</a:t>
            </a:r>
            <a:endParaRPr lang="ru-RU" sz="2400" dirty="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72"/>
          <a:stretch/>
        </p:blipFill>
        <p:spPr>
          <a:xfrm>
            <a:off x="129173" y="3977680"/>
            <a:ext cx="888565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4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КОНТЕНТНОЙ ФИЛЬТРАЦИИ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68058"/>
            <a:ext cx="8229600" cy="5585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91625"/>
                </a:solidFill>
              </a:rPr>
              <a:t>Модуль фильтрации </a:t>
            </a:r>
            <a:r>
              <a:rPr lang="en-US" dirty="0" err="1">
                <a:solidFill>
                  <a:srgbClr val="091625"/>
                </a:solidFill>
              </a:rPr>
              <a:t>Entensys</a:t>
            </a:r>
            <a:r>
              <a:rPr lang="en-US" dirty="0">
                <a:solidFill>
                  <a:srgbClr val="091625"/>
                </a:solidFill>
              </a:rPr>
              <a:t> URL </a:t>
            </a:r>
            <a:r>
              <a:rPr lang="en-US" dirty="0" smtClean="0">
                <a:solidFill>
                  <a:srgbClr val="091625"/>
                </a:solidFill>
              </a:rPr>
              <a:t>Filtering</a:t>
            </a:r>
          </a:p>
          <a:p>
            <a:pPr lvl="1">
              <a:buBlip>
                <a:blip r:embed="rId3"/>
              </a:buBlip>
            </a:pPr>
            <a:r>
              <a:rPr lang="ru-RU" sz="2400" dirty="0">
                <a:solidFill>
                  <a:srgbClr val="091625"/>
                </a:solidFill>
              </a:rPr>
              <a:t>ц</a:t>
            </a:r>
            <a:r>
              <a:rPr lang="ru-RU" sz="2400" dirty="0" smtClean="0">
                <a:solidFill>
                  <a:srgbClr val="091625"/>
                </a:solidFill>
              </a:rPr>
              <a:t>ентрализованная фильтрация</a:t>
            </a:r>
            <a:endParaRPr lang="en-US" sz="2400" dirty="0" smtClean="0">
              <a:solidFill>
                <a:srgbClr val="091625"/>
              </a:solidFill>
            </a:endParaRPr>
          </a:p>
          <a:p>
            <a:pPr lvl="1"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база данных</a:t>
            </a:r>
            <a:r>
              <a:rPr lang="en-US" sz="2400" dirty="0" smtClean="0">
                <a:solidFill>
                  <a:srgbClr val="091625"/>
                </a:solidFill>
              </a:rPr>
              <a:t> - </a:t>
            </a:r>
            <a:r>
              <a:rPr lang="ru-RU" sz="2400" dirty="0" smtClean="0">
                <a:solidFill>
                  <a:srgbClr val="091625"/>
                </a:solidFill>
              </a:rPr>
              <a:t>500 </a:t>
            </a:r>
            <a:r>
              <a:rPr lang="ru-RU" sz="2400" dirty="0">
                <a:solidFill>
                  <a:srgbClr val="091625"/>
                </a:solidFill>
              </a:rPr>
              <a:t>млн. сайтов, </a:t>
            </a:r>
            <a:r>
              <a:rPr lang="ru-RU" sz="2400" dirty="0" smtClean="0">
                <a:solidFill>
                  <a:srgbClr val="091625"/>
                </a:solidFill>
              </a:rPr>
              <a:t>73 категории</a:t>
            </a:r>
            <a:endParaRPr lang="en-US" sz="2400" dirty="0">
              <a:solidFill>
                <a:srgbClr val="091625"/>
              </a:solidFill>
            </a:endParaRPr>
          </a:p>
          <a:p>
            <a:pPr lvl="1"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базы в актуальном </a:t>
            </a:r>
            <a:r>
              <a:rPr lang="ru-RU" sz="2400" dirty="0">
                <a:solidFill>
                  <a:srgbClr val="091625"/>
                </a:solidFill>
              </a:rPr>
              <a:t>состоянии </a:t>
            </a:r>
            <a:endParaRPr lang="en-US" sz="2400" dirty="0" smtClean="0">
              <a:solidFill>
                <a:srgbClr val="091625"/>
              </a:solidFill>
            </a:endParaRPr>
          </a:p>
          <a:p>
            <a:pPr lvl="1">
              <a:spcBef>
                <a:spcPts val="0"/>
              </a:spcBef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можно запрещать </a:t>
            </a:r>
            <a:r>
              <a:rPr lang="ru-RU" sz="2400" dirty="0">
                <a:solidFill>
                  <a:srgbClr val="091625"/>
                </a:solidFill>
              </a:rPr>
              <a:t>доступ к отдельным сайтам, к категориям </a:t>
            </a:r>
            <a:r>
              <a:rPr lang="ru-RU" sz="2400" dirty="0" smtClean="0">
                <a:solidFill>
                  <a:srgbClr val="091625"/>
                </a:solidFill>
              </a:rPr>
              <a:t>сайтов, к сайтам по ключевым словам</a:t>
            </a:r>
            <a:endParaRPr lang="en-US" sz="2400" dirty="0" smtClean="0">
              <a:solidFill>
                <a:srgbClr val="091625"/>
              </a:solidFill>
            </a:endParaRPr>
          </a:p>
          <a:p>
            <a:pPr lvl="1">
              <a:spcBef>
                <a:spcPts val="0"/>
              </a:spcBef>
              <a:buBlip>
                <a:blip r:embed="rId3"/>
              </a:buBlip>
            </a:pPr>
            <a:endParaRPr lang="en-US" sz="2400" dirty="0">
              <a:solidFill>
                <a:srgbClr val="091625"/>
              </a:solidFill>
            </a:endParaRPr>
          </a:p>
          <a:p>
            <a:pPr lvl="1">
              <a:spcBef>
                <a:spcPts val="0"/>
              </a:spcBef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нет функционала для блокировки изображений и видео </a:t>
            </a:r>
            <a:r>
              <a:rPr lang="ru-RU" sz="2400" dirty="0">
                <a:solidFill>
                  <a:srgbClr val="091625"/>
                </a:solidFill>
              </a:rPr>
              <a:t>в поисковых </a:t>
            </a:r>
            <a:r>
              <a:rPr lang="ru-RU" sz="2400" dirty="0" smtClean="0">
                <a:solidFill>
                  <a:srgbClr val="091625"/>
                </a:solidFill>
              </a:rPr>
              <a:t>запросах</a:t>
            </a:r>
            <a:endParaRPr lang="en-US" sz="2400" dirty="0" smtClean="0">
              <a:solidFill>
                <a:srgbClr val="091625"/>
              </a:solidFill>
            </a:endParaRPr>
          </a:p>
          <a:p>
            <a:pPr lvl="1">
              <a:spcBef>
                <a:spcPts val="0"/>
              </a:spcBef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наличие </a:t>
            </a:r>
            <a:r>
              <a:rPr lang="ru-RU" sz="2400" dirty="0">
                <a:solidFill>
                  <a:srgbClr val="091625"/>
                </a:solidFill>
              </a:rPr>
              <a:t>ложного </a:t>
            </a:r>
            <a:r>
              <a:rPr lang="ru-RU" sz="2400" dirty="0" smtClean="0">
                <a:solidFill>
                  <a:srgbClr val="091625"/>
                </a:solidFill>
              </a:rPr>
              <a:t>срабатывания</a:t>
            </a:r>
            <a:endParaRPr lang="en-US" sz="2400" dirty="0" smtClean="0">
              <a:solidFill>
                <a:srgbClr val="091625"/>
              </a:solidFill>
            </a:endParaRPr>
          </a:p>
          <a:p>
            <a:pPr lvl="1"/>
            <a:endParaRPr lang="en-US" dirty="0" smtClean="0"/>
          </a:p>
          <a:p>
            <a:endParaRPr lang="ru-RU" dirty="0" smtClean="0"/>
          </a:p>
        </p:txBody>
      </p:sp>
      <p:sp>
        <p:nvSpPr>
          <p:cNvPr id="9" name="Плюс 8"/>
          <p:cNvSpPr/>
          <p:nvPr/>
        </p:nvSpPr>
        <p:spPr>
          <a:xfrm>
            <a:off x="296664" y="1457294"/>
            <a:ext cx="576064" cy="50405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Минус 9"/>
          <p:cNvSpPr/>
          <p:nvPr/>
        </p:nvSpPr>
        <p:spPr>
          <a:xfrm>
            <a:off x="376164" y="3806067"/>
            <a:ext cx="504056" cy="36004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6664" y="141277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48146" y="3775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30033" r="31194" b="34984"/>
          <a:stretch/>
        </p:blipFill>
        <p:spPr>
          <a:xfrm>
            <a:off x="5325827" y="4869160"/>
            <a:ext cx="3818173" cy="19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КОНТЕНТНОЙ ФИЛЬТРАЦИИ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29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91625"/>
                </a:solidFill>
              </a:rPr>
              <a:t>UserGate</a:t>
            </a:r>
            <a:r>
              <a:rPr lang="en-US" dirty="0">
                <a:solidFill>
                  <a:srgbClr val="091625"/>
                </a:solidFill>
              </a:rPr>
              <a:t> Web Filter</a:t>
            </a:r>
            <a:endParaRPr lang="en-US" dirty="0" smtClean="0">
              <a:solidFill>
                <a:srgbClr val="091625"/>
              </a:solidFill>
            </a:endParaRPr>
          </a:p>
          <a:p>
            <a:pPr lvl="1">
              <a:buBlip>
                <a:blip r:embed="rId3"/>
              </a:buBlip>
            </a:pPr>
            <a:r>
              <a:rPr lang="ru-RU" sz="2400" dirty="0">
                <a:solidFill>
                  <a:srgbClr val="091625"/>
                </a:solidFill>
              </a:rPr>
              <a:t>сочетает несколько </a:t>
            </a:r>
            <a:r>
              <a:rPr lang="ru-RU" sz="2400" dirty="0" smtClean="0">
                <a:solidFill>
                  <a:srgbClr val="091625"/>
                </a:solidFill>
              </a:rPr>
              <a:t>методов </a:t>
            </a:r>
            <a:r>
              <a:rPr lang="ru-RU" sz="2400" dirty="0">
                <a:solidFill>
                  <a:srgbClr val="091625"/>
                </a:solidFill>
              </a:rPr>
              <a:t>контент-фильтрации </a:t>
            </a:r>
            <a:r>
              <a:rPr lang="ru-RU" sz="2400" dirty="0" smtClean="0">
                <a:solidFill>
                  <a:srgbClr val="091625"/>
                </a:solidFill>
              </a:rPr>
              <a:t> </a:t>
            </a:r>
          </a:p>
          <a:p>
            <a:pPr lvl="1">
              <a:buBlip>
                <a:blip r:embed="rId3"/>
              </a:buBlip>
            </a:pPr>
            <a:r>
              <a:rPr lang="ru-RU" sz="2400" dirty="0">
                <a:solidFill>
                  <a:srgbClr val="091625"/>
                </a:solidFill>
              </a:rPr>
              <a:t>низкий уровень ложного </a:t>
            </a:r>
            <a:r>
              <a:rPr lang="ru-RU" sz="2400" dirty="0" smtClean="0">
                <a:solidFill>
                  <a:srgbClr val="091625"/>
                </a:solidFill>
              </a:rPr>
              <a:t>срабатывания</a:t>
            </a:r>
          </a:p>
          <a:p>
            <a:pPr lvl="1"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функционал для блокировки изображений и видео </a:t>
            </a:r>
            <a:r>
              <a:rPr lang="ru-RU" sz="2400" dirty="0">
                <a:solidFill>
                  <a:srgbClr val="091625"/>
                </a:solidFill>
              </a:rPr>
              <a:t>в поисковых </a:t>
            </a:r>
            <a:r>
              <a:rPr lang="ru-RU" sz="2400" dirty="0" smtClean="0">
                <a:solidFill>
                  <a:srgbClr val="091625"/>
                </a:solidFill>
              </a:rPr>
              <a:t>запросах</a:t>
            </a:r>
          </a:p>
          <a:p>
            <a:pPr lvl="1">
              <a:spcBef>
                <a:spcPts val="0"/>
              </a:spcBef>
              <a:buBlip>
                <a:blip r:embed="rId3"/>
              </a:buBlip>
            </a:pPr>
            <a:r>
              <a:rPr lang="ru-RU" sz="2400" dirty="0">
                <a:solidFill>
                  <a:srgbClr val="091625"/>
                </a:solidFill>
              </a:rPr>
              <a:t>встроенный </a:t>
            </a:r>
            <a:r>
              <a:rPr lang="ru-RU" sz="2400" dirty="0" smtClean="0">
                <a:solidFill>
                  <a:srgbClr val="091625"/>
                </a:solidFill>
              </a:rPr>
              <a:t>антивирус</a:t>
            </a:r>
            <a:endParaRPr lang="en-US" sz="2400" dirty="0">
              <a:solidFill>
                <a:srgbClr val="091625"/>
              </a:solidFill>
            </a:endParaRPr>
          </a:p>
          <a:p>
            <a:pPr lvl="1">
              <a:spcBef>
                <a:spcPts val="0"/>
              </a:spcBef>
              <a:buBlip>
                <a:blip r:embed="rId3"/>
              </a:buBlip>
            </a:pPr>
            <a:endParaRPr lang="en-US" sz="2400" dirty="0" smtClean="0">
              <a:solidFill>
                <a:srgbClr val="091625"/>
              </a:solidFill>
            </a:endParaRPr>
          </a:p>
          <a:p>
            <a:pPr lvl="1">
              <a:spcBef>
                <a:spcPts val="0"/>
              </a:spcBef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высокая стоимость</a:t>
            </a:r>
          </a:p>
          <a:p>
            <a:endParaRPr lang="ru-RU" dirty="0" smtClean="0"/>
          </a:p>
        </p:txBody>
      </p:sp>
      <p:sp>
        <p:nvSpPr>
          <p:cNvPr id="9" name="Плюс 8"/>
          <p:cNvSpPr/>
          <p:nvPr/>
        </p:nvSpPr>
        <p:spPr>
          <a:xfrm>
            <a:off x="287524" y="1536843"/>
            <a:ext cx="576064" cy="50405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/>
          <p:cNvSpPr/>
          <p:nvPr/>
        </p:nvSpPr>
        <p:spPr>
          <a:xfrm>
            <a:off x="359532" y="3881552"/>
            <a:ext cx="504056" cy="36004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Картинки по запросу UserGate Web Filt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94" y="4509120"/>
            <a:ext cx="9154465" cy="23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7524" y="1484784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59532" y="3838688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7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4287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91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Безопасное </a:t>
            </a:r>
            <a:r>
              <a:rPr lang="ru-RU" sz="3600" b="1" dirty="0">
                <a:solidFill>
                  <a:srgbClr val="091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возможностей электронного обучения </a:t>
            </a:r>
            <a:r>
              <a:rPr lang="ru-RU" sz="3600" b="1" dirty="0" smtClean="0">
                <a:solidFill>
                  <a:srgbClr val="091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ОО</a:t>
            </a:r>
            <a:endParaRPr lang="ru-RU" sz="3400" b="1" dirty="0">
              <a:solidFill>
                <a:srgbClr val="0916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6412"/>
            <a:ext cx="8229600" cy="5233214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С 2013 г. я - куратор </a:t>
            </a:r>
            <a:r>
              <a:rPr lang="ru-RU" sz="2400" dirty="0">
                <a:solidFill>
                  <a:srgbClr val="091625"/>
                </a:solidFill>
              </a:rPr>
              <a:t>инновационного проекта в сотрудничестве с АО </a:t>
            </a:r>
            <a:r>
              <a:rPr lang="ru-RU" sz="2400" dirty="0" smtClean="0">
                <a:solidFill>
                  <a:srgbClr val="091625"/>
                </a:solidFill>
              </a:rPr>
              <a:t>ИОО и ИПИ РАН г. Москва</a:t>
            </a:r>
          </a:p>
          <a:p>
            <a:pPr>
              <a:buBlip>
                <a:blip r:embed="rId3"/>
              </a:buBlip>
            </a:pPr>
            <a:r>
              <a:rPr lang="ru-RU" sz="2400" dirty="0" smtClean="0">
                <a:solidFill>
                  <a:srgbClr val="091625"/>
                </a:solidFill>
              </a:rPr>
              <a:t>Инициатор проекта - Богданова </a:t>
            </a:r>
            <a:r>
              <a:rPr lang="ru-RU" sz="2400" dirty="0">
                <a:solidFill>
                  <a:srgbClr val="091625"/>
                </a:solidFill>
              </a:rPr>
              <a:t>Диана </a:t>
            </a:r>
            <a:r>
              <a:rPr lang="ru-RU" sz="2400" dirty="0" smtClean="0">
                <a:solidFill>
                  <a:srgbClr val="091625"/>
                </a:solidFill>
              </a:rPr>
              <a:t>Александровна,</a:t>
            </a:r>
            <a:r>
              <a:rPr lang="ru-RU" sz="2400" i="1" dirty="0" smtClean="0">
                <a:solidFill>
                  <a:srgbClr val="091625"/>
                </a:solidFill>
              </a:rPr>
              <a:t> </a:t>
            </a:r>
            <a:r>
              <a:rPr lang="ru-RU" sz="2400" i="1" dirty="0">
                <a:solidFill>
                  <a:srgbClr val="091625"/>
                </a:solidFill>
              </a:rPr>
              <a:t>н</a:t>
            </a:r>
            <a:r>
              <a:rPr lang="ru-RU" sz="2400" i="1" dirty="0" smtClean="0">
                <a:solidFill>
                  <a:srgbClr val="091625"/>
                </a:solidFill>
              </a:rPr>
              <a:t>аучный </a:t>
            </a:r>
            <a:r>
              <a:rPr lang="ru-RU" sz="2400" i="1" dirty="0">
                <a:solidFill>
                  <a:srgbClr val="091625"/>
                </a:solidFill>
              </a:rPr>
              <a:t>сотрудник Института проблем информатики Российской академии наук (ИПИ РАН</a:t>
            </a:r>
            <a:r>
              <a:rPr lang="ru-RU" sz="2400" i="1" dirty="0" smtClean="0">
                <a:solidFill>
                  <a:srgbClr val="091625"/>
                </a:solidFill>
              </a:rPr>
              <a:t>), </a:t>
            </a:r>
            <a:r>
              <a:rPr lang="ru-RU" sz="2400" dirty="0">
                <a:solidFill>
                  <a:srgbClr val="091625"/>
                </a:solidFill>
              </a:rPr>
              <a:t>к</a:t>
            </a:r>
            <a:r>
              <a:rPr lang="ru-RU" sz="2400" dirty="0" smtClean="0">
                <a:solidFill>
                  <a:srgbClr val="091625"/>
                </a:solidFill>
              </a:rPr>
              <a:t>андидат </a:t>
            </a:r>
            <a:r>
              <a:rPr lang="ru-RU" sz="2400" dirty="0">
                <a:solidFill>
                  <a:srgbClr val="091625"/>
                </a:solidFill>
              </a:rPr>
              <a:t>педагогических наук</a:t>
            </a: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39" y="3212976"/>
            <a:ext cx="5076056" cy="3384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72" y="3212976"/>
            <a:ext cx="5076056" cy="33840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75" y="3212976"/>
            <a:ext cx="4512049" cy="338403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0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начальной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1000"/>
            <a:ext cx="8229600" cy="5506958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US" dirty="0">
                <a:solidFill>
                  <a:srgbClr val="091625"/>
                </a:solidFill>
              </a:rPr>
              <a:t> </a:t>
            </a:r>
            <a:r>
              <a:rPr lang="ru-RU" sz="2800" dirty="0" smtClean="0">
                <a:solidFill>
                  <a:srgbClr val="091625"/>
                </a:solidFill>
              </a:rPr>
              <a:t>Классный час </a:t>
            </a:r>
            <a:r>
              <a:rPr lang="ru-RU" sz="2800" b="1" i="1" dirty="0" smtClean="0">
                <a:solidFill>
                  <a:srgbClr val="091625"/>
                </a:solidFill>
              </a:rPr>
              <a:t>«Безопасный Интернет»</a:t>
            </a:r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76864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9333"/>
            <a:ext cx="7920880" cy="5280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4" y="1495408"/>
            <a:ext cx="7838502" cy="5225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3" y="1529333"/>
            <a:ext cx="7896918" cy="526461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93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начальной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1000"/>
            <a:ext cx="8229600" cy="5506958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91625"/>
                </a:solidFill>
              </a:rPr>
              <a:t>Классный час «</a:t>
            </a:r>
            <a:r>
              <a:rPr lang="ru-RU" sz="2800" b="1" i="1" dirty="0">
                <a:solidFill>
                  <a:srgbClr val="091625"/>
                </a:solidFill>
              </a:rPr>
              <a:t>«Какую информацию можно размещать в сети интернет</a:t>
            </a:r>
            <a:r>
              <a:rPr lang="ru-RU" sz="2800" b="1" i="1" dirty="0" smtClean="0">
                <a:solidFill>
                  <a:srgbClr val="091625"/>
                </a:solidFill>
              </a:rPr>
              <a:t>?»</a:t>
            </a:r>
          </a:p>
          <a:p>
            <a:endParaRPr lang="ru-RU" sz="28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8" y="1976807"/>
            <a:ext cx="3602536" cy="48033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32" y="1976808"/>
            <a:ext cx="3602536" cy="48033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9" y="1968509"/>
            <a:ext cx="6426634" cy="4819976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16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A1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в начальной школе</a:t>
            </a:r>
            <a:endParaRPr lang="ru-RU" sz="3400" b="1" dirty="0">
              <a:solidFill>
                <a:srgbClr val="0A1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429288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800" dirty="0" smtClean="0">
                <a:solidFill>
                  <a:srgbClr val="091625"/>
                </a:solidFill>
              </a:rPr>
              <a:t>Классный час </a:t>
            </a:r>
            <a:r>
              <a:rPr lang="ru-RU" sz="2800" b="1" i="1" dirty="0" smtClean="0">
                <a:solidFill>
                  <a:srgbClr val="091625"/>
                </a:solidFill>
              </a:rPr>
              <a:t>«</a:t>
            </a:r>
            <a:r>
              <a:rPr lang="ru-RU" sz="2800" b="1" i="1" dirty="0">
                <a:solidFill>
                  <a:srgbClr val="091625"/>
                </a:solidFill>
              </a:rPr>
              <a:t>Поиск информации в сети </a:t>
            </a:r>
            <a:r>
              <a:rPr lang="ru-RU" sz="2800" b="1" i="1" dirty="0" smtClean="0">
                <a:solidFill>
                  <a:srgbClr val="091625"/>
                </a:solidFill>
              </a:rPr>
              <a:t>Интернет»</a:t>
            </a:r>
            <a:endParaRPr lang="ru-RU" sz="2800" b="1" i="1" dirty="0">
              <a:solidFill>
                <a:srgbClr val="091625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2" y="1916832"/>
            <a:ext cx="7122876" cy="47485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7" y="1906588"/>
            <a:ext cx="7132251" cy="475483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851000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9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307</Words>
  <Application>Microsoft Office PowerPoint</Application>
  <PresentationFormat>Экран (4:3)</PresentationFormat>
  <Paragraphs>55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ОРГАНИЗАЦИЯ БЕЗОПАСНОЙ РАБОТЫ  В СЕТИ ИНЕРНЕТ В МБОУ Гимназия №6</vt:lpstr>
      <vt:lpstr>Презентация PowerPoint</vt:lpstr>
      <vt:lpstr>ОРГАНИЗАЦИЯ ВЫХОДА В СЕТЬ INTERNET </vt:lpstr>
      <vt:lpstr>СИСТЕМА КОНТЕНТНОЙ ФИЛЬТРАЦИИ</vt:lpstr>
      <vt:lpstr>СИСТЕМА КОНТЕНТНОЙ ФИЛЬТРАЦИИ</vt:lpstr>
      <vt:lpstr>Безопасное использование возможностей электронного обучения в ОО</vt:lpstr>
      <vt:lpstr>Мероприятия в начальной школе</vt:lpstr>
      <vt:lpstr>Мероприятия в начальной школе</vt:lpstr>
      <vt:lpstr>Мероприятия в начальной школе</vt:lpstr>
      <vt:lpstr>Мероприятия в начальной школе</vt:lpstr>
      <vt:lpstr>Мероприятия в гимназии</vt:lpstr>
      <vt:lpstr>Мероприятия в старшей школе</vt:lpstr>
      <vt:lpstr>Мероприятия в старшей школе</vt:lpstr>
      <vt:lpstr>Мероприятия в старшей школе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Чернова Елена Викторовна</cp:lastModifiedBy>
  <cp:revision>70</cp:revision>
  <dcterms:modified xsi:type="dcterms:W3CDTF">2016-09-12T07:48:06Z</dcterms:modified>
</cp:coreProperties>
</file>